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338" r:id="rId2"/>
    <p:sldId id="257" r:id="rId3"/>
    <p:sldId id="448" r:id="rId4"/>
    <p:sldId id="452" r:id="rId5"/>
    <p:sldId id="451" r:id="rId6"/>
    <p:sldId id="339" r:id="rId7"/>
    <p:sldId id="342" r:id="rId8"/>
    <p:sldId id="341" r:id="rId9"/>
    <p:sldId id="402" r:id="rId10"/>
    <p:sldId id="343" r:id="rId11"/>
    <p:sldId id="346" r:id="rId12"/>
    <p:sldId id="347" r:id="rId13"/>
    <p:sldId id="348" r:id="rId14"/>
    <p:sldId id="349" r:id="rId15"/>
    <p:sldId id="351" r:id="rId16"/>
    <p:sldId id="352" r:id="rId17"/>
    <p:sldId id="344" r:id="rId18"/>
    <p:sldId id="353" r:id="rId19"/>
    <p:sldId id="354" r:id="rId20"/>
    <p:sldId id="355" r:id="rId21"/>
    <p:sldId id="356" r:id="rId22"/>
    <p:sldId id="357" r:id="rId23"/>
    <p:sldId id="367" r:id="rId24"/>
    <p:sldId id="364" r:id="rId25"/>
    <p:sldId id="365" r:id="rId26"/>
    <p:sldId id="371" r:id="rId27"/>
    <p:sldId id="369" r:id="rId28"/>
    <p:sldId id="370" r:id="rId29"/>
    <p:sldId id="372" r:id="rId30"/>
    <p:sldId id="385" r:id="rId31"/>
    <p:sldId id="386" r:id="rId32"/>
    <p:sldId id="384" r:id="rId33"/>
    <p:sldId id="413" r:id="rId34"/>
    <p:sldId id="414" r:id="rId35"/>
    <p:sldId id="368" r:id="rId36"/>
    <p:sldId id="403" r:id="rId37"/>
    <p:sldId id="399" r:id="rId38"/>
    <p:sldId id="404" r:id="rId39"/>
    <p:sldId id="374" r:id="rId40"/>
    <p:sldId id="375" r:id="rId41"/>
    <p:sldId id="400" r:id="rId42"/>
    <p:sldId id="376" r:id="rId43"/>
    <p:sldId id="377" r:id="rId44"/>
    <p:sldId id="379" r:id="rId45"/>
    <p:sldId id="416" r:id="rId46"/>
    <p:sldId id="381" r:id="rId47"/>
    <p:sldId id="383" r:id="rId48"/>
    <p:sldId id="382" r:id="rId49"/>
    <p:sldId id="394" r:id="rId50"/>
    <p:sldId id="395" r:id="rId51"/>
    <p:sldId id="396" r:id="rId52"/>
    <p:sldId id="398" r:id="rId53"/>
    <p:sldId id="397" r:id="rId54"/>
    <p:sldId id="417" r:id="rId55"/>
    <p:sldId id="405" r:id="rId56"/>
    <p:sldId id="406" r:id="rId57"/>
    <p:sldId id="418" r:id="rId58"/>
    <p:sldId id="407" r:id="rId59"/>
    <p:sldId id="408" r:id="rId60"/>
    <p:sldId id="410" r:id="rId61"/>
    <p:sldId id="411" r:id="rId62"/>
    <p:sldId id="340" r:id="rId63"/>
    <p:sldId id="419" r:id="rId64"/>
    <p:sldId id="421" r:id="rId65"/>
    <p:sldId id="422" r:id="rId66"/>
    <p:sldId id="423" r:id="rId67"/>
    <p:sldId id="424" r:id="rId68"/>
    <p:sldId id="425" r:id="rId69"/>
    <p:sldId id="427" r:id="rId70"/>
    <p:sldId id="428" r:id="rId71"/>
    <p:sldId id="429" r:id="rId72"/>
    <p:sldId id="430" r:id="rId73"/>
    <p:sldId id="431" r:id="rId74"/>
    <p:sldId id="432" r:id="rId75"/>
    <p:sldId id="434" r:id="rId76"/>
    <p:sldId id="436" r:id="rId77"/>
    <p:sldId id="435" r:id="rId78"/>
    <p:sldId id="433" r:id="rId79"/>
    <p:sldId id="437" r:id="rId80"/>
    <p:sldId id="438" r:id="rId81"/>
    <p:sldId id="439" r:id="rId82"/>
    <p:sldId id="440" r:id="rId83"/>
    <p:sldId id="441" r:id="rId84"/>
    <p:sldId id="442" r:id="rId85"/>
    <p:sldId id="443" r:id="rId86"/>
    <p:sldId id="44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1DE3"/>
    <a:srgbClr val="4F2FE2"/>
    <a:srgbClr val="6C3AE1"/>
    <a:srgbClr val="170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0"/>
    <p:restoredTop sz="96327"/>
  </p:normalViewPr>
  <p:slideViewPr>
    <p:cSldViewPr snapToGrid="0">
      <p:cViewPr varScale="1">
        <p:scale>
          <a:sx n="110" d="100"/>
          <a:sy n="110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A50CE-1A18-564A-9D7A-B45EFD6228BF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EB1330-87D1-4843-AE03-20924935C091}">
      <dgm:prSet phldrT="[Text]"/>
      <dgm:spPr/>
      <dgm:t>
        <a:bodyPr/>
        <a:lstStyle/>
        <a:p>
          <a:r>
            <a:rPr lang="en-US" dirty="0"/>
            <a:t>API Gateway</a:t>
          </a:r>
        </a:p>
      </dgm:t>
    </dgm:pt>
    <dgm:pt modelId="{D65C81A8-CFFC-DB42-B918-BE7F3D8901CF}" type="parTrans" cxnId="{877D49D8-31D9-EA4A-9EC8-900834A7EEBC}">
      <dgm:prSet/>
      <dgm:spPr/>
      <dgm:t>
        <a:bodyPr/>
        <a:lstStyle/>
        <a:p>
          <a:endParaRPr lang="en-US"/>
        </a:p>
      </dgm:t>
    </dgm:pt>
    <dgm:pt modelId="{5966B867-40AD-6D47-9A1D-4A6EF41F5848}" type="sibTrans" cxnId="{877D49D8-31D9-EA4A-9EC8-900834A7EEBC}">
      <dgm:prSet/>
      <dgm:spPr/>
      <dgm:t>
        <a:bodyPr/>
        <a:lstStyle/>
        <a:p>
          <a:endParaRPr lang="en-US"/>
        </a:p>
      </dgm:t>
    </dgm:pt>
    <dgm:pt modelId="{C38F1414-900A-5248-B831-DE593DD65471}">
      <dgm:prSet phldrT="[Text]"/>
      <dgm:spPr/>
      <dgm:t>
        <a:bodyPr/>
        <a:lstStyle/>
        <a:p>
          <a:r>
            <a:rPr lang="en-US" dirty="0"/>
            <a:t>Product Catalog</a:t>
          </a:r>
        </a:p>
        <a:p>
          <a:r>
            <a:rPr lang="en-US" dirty="0"/>
            <a:t>Service</a:t>
          </a:r>
        </a:p>
      </dgm:t>
    </dgm:pt>
    <dgm:pt modelId="{5917D9E2-0FCB-F54D-9E06-57EBF6931D06}" type="parTrans" cxnId="{59EFAEFE-75C8-2D4E-A72E-489E4095DF57}">
      <dgm:prSet/>
      <dgm:spPr/>
      <dgm:t>
        <a:bodyPr/>
        <a:lstStyle/>
        <a:p>
          <a:endParaRPr lang="en-US"/>
        </a:p>
      </dgm:t>
    </dgm:pt>
    <dgm:pt modelId="{D9E1FFA5-FB0B-0544-B963-DC4E3DC46C91}" type="sibTrans" cxnId="{59EFAEFE-75C8-2D4E-A72E-489E4095DF57}">
      <dgm:prSet/>
      <dgm:spPr/>
      <dgm:t>
        <a:bodyPr/>
        <a:lstStyle/>
        <a:p>
          <a:endParaRPr lang="en-US"/>
        </a:p>
      </dgm:t>
    </dgm:pt>
    <dgm:pt modelId="{5B00D944-EBFB-5340-88A3-C408F82C1F41}">
      <dgm:prSet phldrT="[Text]"/>
      <dgm:spPr/>
      <dgm:t>
        <a:bodyPr/>
        <a:lstStyle/>
        <a:p>
          <a:r>
            <a:rPr lang="en-US" dirty="0"/>
            <a:t>Customer</a:t>
          </a:r>
        </a:p>
        <a:p>
          <a:r>
            <a:rPr lang="en-US" dirty="0"/>
            <a:t>Service</a:t>
          </a:r>
        </a:p>
      </dgm:t>
    </dgm:pt>
    <dgm:pt modelId="{501A1698-DBDC-6D4B-83D1-6380EFD0F876}" type="parTrans" cxnId="{1F40E2D5-B5EE-5749-A0D2-1D20A59B57D8}">
      <dgm:prSet/>
      <dgm:spPr/>
      <dgm:t>
        <a:bodyPr/>
        <a:lstStyle/>
        <a:p>
          <a:endParaRPr lang="en-US"/>
        </a:p>
      </dgm:t>
    </dgm:pt>
    <dgm:pt modelId="{FC1E92D1-B1AC-DF4C-B0FE-DDA7D5B48CB9}" type="sibTrans" cxnId="{1F40E2D5-B5EE-5749-A0D2-1D20A59B57D8}">
      <dgm:prSet/>
      <dgm:spPr/>
      <dgm:t>
        <a:bodyPr/>
        <a:lstStyle/>
        <a:p>
          <a:endParaRPr lang="en-US"/>
        </a:p>
      </dgm:t>
    </dgm:pt>
    <dgm:pt modelId="{1013FF4D-C972-C049-9EF4-91AF65386FB1}">
      <dgm:prSet phldrT="[Text]"/>
      <dgm:spPr/>
      <dgm:t>
        <a:bodyPr/>
        <a:lstStyle/>
        <a:p>
          <a:r>
            <a:rPr lang="en-US" dirty="0"/>
            <a:t>Order Service</a:t>
          </a:r>
        </a:p>
      </dgm:t>
    </dgm:pt>
    <dgm:pt modelId="{072090E4-FC9F-2E47-A7E9-CF917CCE33D1}" type="parTrans" cxnId="{9A724F90-F7B3-3743-ABDE-57CA96A94EAD}">
      <dgm:prSet/>
      <dgm:spPr/>
      <dgm:t>
        <a:bodyPr/>
        <a:lstStyle/>
        <a:p>
          <a:endParaRPr lang="en-US"/>
        </a:p>
      </dgm:t>
    </dgm:pt>
    <dgm:pt modelId="{AE65D531-0137-1D4F-8BAE-9C8F2146F5FB}" type="sibTrans" cxnId="{9A724F90-F7B3-3743-ABDE-57CA96A94EAD}">
      <dgm:prSet/>
      <dgm:spPr/>
      <dgm:t>
        <a:bodyPr/>
        <a:lstStyle/>
        <a:p>
          <a:endParaRPr lang="en-US"/>
        </a:p>
      </dgm:t>
    </dgm:pt>
    <dgm:pt modelId="{9C80B36D-DF46-A045-9A6C-05E06FAC6DBA}">
      <dgm:prSet phldrT="[Text]"/>
      <dgm:spPr/>
      <dgm:t>
        <a:bodyPr/>
        <a:lstStyle/>
        <a:p>
          <a:r>
            <a:rPr lang="en-US" dirty="0"/>
            <a:t>Payments Service</a:t>
          </a:r>
        </a:p>
      </dgm:t>
    </dgm:pt>
    <dgm:pt modelId="{E7F6E0D0-F95C-DA43-B653-77223A494ADB}" type="parTrans" cxnId="{16775E9D-DC9A-EF4A-88EA-47F9E696F936}">
      <dgm:prSet/>
      <dgm:spPr/>
      <dgm:t>
        <a:bodyPr/>
        <a:lstStyle/>
        <a:p>
          <a:endParaRPr lang="en-US"/>
        </a:p>
      </dgm:t>
    </dgm:pt>
    <dgm:pt modelId="{62998C6C-15AA-6F42-80F7-C0B0FCB165B3}" type="sibTrans" cxnId="{16775E9D-DC9A-EF4A-88EA-47F9E696F936}">
      <dgm:prSet/>
      <dgm:spPr/>
      <dgm:t>
        <a:bodyPr/>
        <a:lstStyle/>
        <a:p>
          <a:endParaRPr lang="en-US"/>
        </a:p>
      </dgm:t>
    </dgm:pt>
    <dgm:pt modelId="{A5DD6CF9-133E-D449-AE53-7DCA9DD459DA}">
      <dgm:prSet phldrT="[Text]"/>
      <dgm:spPr/>
      <dgm:t>
        <a:bodyPr/>
        <a:lstStyle/>
        <a:p>
          <a:r>
            <a:rPr lang="en-US" dirty="0"/>
            <a:t>Delivery Service</a:t>
          </a:r>
        </a:p>
      </dgm:t>
    </dgm:pt>
    <dgm:pt modelId="{13EE5731-C36F-4E4C-B866-265077BA7620}" type="parTrans" cxnId="{0CD62D00-2346-6D43-97E4-76459F972106}">
      <dgm:prSet/>
      <dgm:spPr/>
      <dgm:t>
        <a:bodyPr/>
        <a:lstStyle/>
        <a:p>
          <a:endParaRPr lang="en-US"/>
        </a:p>
      </dgm:t>
    </dgm:pt>
    <dgm:pt modelId="{B5D0D29F-65A8-6541-A5D8-E42A65E4C5A8}" type="sibTrans" cxnId="{0CD62D00-2346-6D43-97E4-76459F972106}">
      <dgm:prSet/>
      <dgm:spPr/>
      <dgm:t>
        <a:bodyPr/>
        <a:lstStyle/>
        <a:p>
          <a:endParaRPr lang="en-US"/>
        </a:p>
      </dgm:t>
    </dgm:pt>
    <dgm:pt modelId="{DF6984D9-36C6-334D-946A-6769AE00AB3A}" type="pres">
      <dgm:prSet presAssocID="{699A50CE-1A18-564A-9D7A-B45EFD6228B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2CA58E2-6A36-3F4F-A7D9-1C8449BCBABE}" type="pres">
      <dgm:prSet presAssocID="{15EB1330-87D1-4843-AE03-20924935C091}" presName="root1" presStyleCnt="0"/>
      <dgm:spPr/>
    </dgm:pt>
    <dgm:pt modelId="{DA3D1E82-B4C0-F64E-9D9F-166766DF8107}" type="pres">
      <dgm:prSet presAssocID="{15EB1330-87D1-4843-AE03-20924935C091}" presName="LevelOneTextNode" presStyleLbl="node0" presStyleIdx="0" presStyleCnt="1" custLinFactX="-50650" custLinFactNeighborX="-100000" custLinFactNeighborY="3429">
        <dgm:presLayoutVars>
          <dgm:chPref val="3"/>
        </dgm:presLayoutVars>
      </dgm:prSet>
      <dgm:spPr/>
    </dgm:pt>
    <dgm:pt modelId="{A1F8E140-65A9-BD40-A2FB-48E0387F5260}" type="pres">
      <dgm:prSet presAssocID="{15EB1330-87D1-4843-AE03-20924935C091}" presName="level2hierChild" presStyleCnt="0"/>
      <dgm:spPr/>
    </dgm:pt>
    <dgm:pt modelId="{5D087FE6-3028-B446-9EBE-A064FD729CBC}" type="pres">
      <dgm:prSet presAssocID="{5917D9E2-0FCB-F54D-9E06-57EBF6931D06}" presName="conn2-1" presStyleLbl="parChTrans1D2" presStyleIdx="0" presStyleCnt="5"/>
      <dgm:spPr/>
    </dgm:pt>
    <dgm:pt modelId="{3DDBBB85-E006-DD4E-B37C-9213C9784584}" type="pres">
      <dgm:prSet presAssocID="{5917D9E2-0FCB-F54D-9E06-57EBF6931D06}" presName="connTx" presStyleLbl="parChTrans1D2" presStyleIdx="0" presStyleCnt="5"/>
      <dgm:spPr/>
    </dgm:pt>
    <dgm:pt modelId="{DA3234DB-C37C-1140-9147-79DE0B04E94C}" type="pres">
      <dgm:prSet presAssocID="{C38F1414-900A-5248-B831-DE593DD65471}" presName="root2" presStyleCnt="0"/>
      <dgm:spPr/>
    </dgm:pt>
    <dgm:pt modelId="{D9839999-AB86-AB4B-B436-7B3BAA677747}" type="pres">
      <dgm:prSet presAssocID="{C38F1414-900A-5248-B831-DE593DD65471}" presName="LevelTwoTextNode" presStyleLbl="node2" presStyleIdx="0" presStyleCnt="5">
        <dgm:presLayoutVars>
          <dgm:chPref val="3"/>
        </dgm:presLayoutVars>
      </dgm:prSet>
      <dgm:spPr/>
    </dgm:pt>
    <dgm:pt modelId="{93335F1E-0E48-9348-A8C8-720E59F01189}" type="pres">
      <dgm:prSet presAssocID="{C38F1414-900A-5248-B831-DE593DD65471}" presName="level3hierChild" presStyleCnt="0"/>
      <dgm:spPr/>
    </dgm:pt>
    <dgm:pt modelId="{F44C5A64-0012-134A-9523-9FD809B93A72}" type="pres">
      <dgm:prSet presAssocID="{501A1698-DBDC-6D4B-83D1-6380EFD0F876}" presName="conn2-1" presStyleLbl="parChTrans1D2" presStyleIdx="1" presStyleCnt="5"/>
      <dgm:spPr/>
    </dgm:pt>
    <dgm:pt modelId="{1ACB04E6-BAC7-0B45-BC33-B2FE5E5424FF}" type="pres">
      <dgm:prSet presAssocID="{501A1698-DBDC-6D4B-83D1-6380EFD0F876}" presName="connTx" presStyleLbl="parChTrans1D2" presStyleIdx="1" presStyleCnt="5"/>
      <dgm:spPr/>
    </dgm:pt>
    <dgm:pt modelId="{08EDA964-2C15-604C-882B-BD0C973D7F42}" type="pres">
      <dgm:prSet presAssocID="{5B00D944-EBFB-5340-88A3-C408F82C1F41}" presName="root2" presStyleCnt="0"/>
      <dgm:spPr/>
    </dgm:pt>
    <dgm:pt modelId="{47BA71A2-D781-5249-AFA4-72B520FE5447}" type="pres">
      <dgm:prSet presAssocID="{5B00D944-EBFB-5340-88A3-C408F82C1F41}" presName="LevelTwoTextNode" presStyleLbl="node2" presStyleIdx="1" presStyleCnt="5">
        <dgm:presLayoutVars>
          <dgm:chPref val="3"/>
        </dgm:presLayoutVars>
      </dgm:prSet>
      <dgm:spPr/>
    </dgm:pt>
    <dgm:pt modelId="{8959239B-E904-4D4A-8625-00208C0318F0}" type="pres">
      <dgm:prSet presAssocID="{5B00D944-EBFB-5340-88A3-C408F82C1F41}" presName="level3hierChild" presStyleCnt="0"/>
      <dgm:spPr/>
    </dgm:pt>
    <dgm:pt modelId="{2BA97D0E-4AF1-C042-B30A-2EA56843CB35}" type="pres">
      <dgm:prSet presAssocID="{072090E4-FC9F-2E47-A7E9-CF917CCE33D1}" presName="conn2-1" presStyleLbl="parChTrans1D2" presStyleIdx="2" presStyleCnt="5"/>
      <dgm:spPr/>
    </dgm:pt>
    <dgm:pt modelId="{AEC0BE0F-3D91-6248-99A5-03B09D48DC32}" type="pres">
      <dgm:prSet presAssocID="{072090E4-FC9F-2E47-A7E9-CF917CCE33D1}" presName="connTx" presStyleLbl="parChTrans1D2" presStyleIdx="2" presStyleCnt="5"/>
      <dgm:spPr/>
    </dgm:pt>
    <dgm:pt modelId="{FBD446F4-E4F0-BF4E-847C-EF3A4161A341}" type="pres">
      <dgm:prSet presAssocID="{1013FF4D-C972-C049-9EF4-91AF65386FB1}" presName="root2" presStyleCnt="0"/>
      <dgm:spPr/>
    </dgm:pt>
    <dgm:pt modelId="{EECFAAEF-9DA7-6344-9934-44FC6D25684C}" type="pres">
      <dgm:prSet presAssocID="{1013FF4D-C972-C049-9EF4-91AF65386FB1}" presName="LevelTwoTextNode" presStyleLbl="node2" presStyleIdx="2" presStyleCnt="5">
        <dgm:presLayoutVars>
          <dgm:chPref val="3"/>
        </dgm:presLayoutVars>
      </dgm:prSet>
      <dgm:spPr/>
    </dgm:pt>
    <dgm:pt modelId="{D6B4B191-4603-DE45-AB40-BDC945B4963B}" type="pres">
      <dgm:prSet presAssocID="{1013FF4D-C972-C049-9EF4-91AF65386FB1}" presName="level3hierChild" presStyleCnt="0"/>
      <dgm:spPr/>
    </dgm:pt>
    <dgm:pt modelId="{30A5AA05-8BC5-C34B-BBAD-8A1D0DA879B1}" type="pres">
      <dgm:prSet presAssocID="{E7F6E0D0-F95C-DA43-B653-77223A494ADB}" presName="conn2-1" presStyleLbl="parChTrans1D2" presStyleIdx="3" presStyleCnt="5"/>
      <dgm:spPr/>
    </dgm:pt>
    <dgm:pt modelId="{F9531E9C-E266-0541-9BB7-9797D1E15A70}" type="pres">
      <dgm:prSet presAssocID="{E7F6E0D0-F95C-DA43-B653-77223A494ADB}" presName="connTx" presStyleLbl="parChTrans1D2" presStyleIdx="3" presStyleCnt="5"/>
      <dgm:spPr/>
    </dgm:pt>
    <dgm:pt modelId="{01A20378-128A-A146-B928-EC8C270C8C60}" type="pres">
      <dgm:prSet presAssocID="{9C80B36D-DF46-A045-9A6C-05E06FAC6DBA}" presName="root2" presStyleCnt="0"/>
      <dgm:spPr/>
    </dgm:pt>
    <dgm:pt modelId="{97331643-1197-C44C-9783-27E087A5177D}" type="pres">
      <dgm:prSet presAssocID="{9C80B36D-DF46-A045-9A6C-05E06FAC6DBA}" presName="LevelTwoTextNode" presStyleLbl="node2" presStyleIdx="3" presStyleCnt="5">
        <dgm:presLayoutVars>
          <dgm:chPref val="3"/>
        </dgm:presLayoutVars>
      </dgm:prSet>
      <dgm:spPr/>
    </dgm:pt>
    <dgm:pt modelId="{CAFDA195-8E3C-D443-AAD2-30B42030B9E3}" type="pres">
      <dgm:prSet presAssocID="{9C80B36D-DF46-A045-9A6C-05E06FAC6DBA}" presName="level3hierChild" presStyleCnt="0"/>
      <dgm:spPr/>
    </dgm:pt>
    <dgm:pt modelId="{2BC36F04-30A5-864D-BF87-262D8A199B42}" type="pres">
      <dgm:prSet presAssocID="{13EE5731-C36F-4E4C-B866-265077BA7620}" presName="conn2-1" presStyleLbl="parChTrans1D2" presStyleIdx="4" presStyleCnt="5"/>
      <dgm:spPr/>
    </dgm:pt>
    <dgm:pt modelId="{0E8B6E43-357E-9748-955A-3C30C08C71EE}" type="pres">
      <dgm:prSet presAssocID="{13EE5731-C36F-4E4C-B866-265077BA7620}" presName="connTx" presStyleLbl="parChTrans1D2" presStyleIdx="4" presStyleCnt="5"/>
      <dgm:spPr/>
    </dgm:pt>
    <dgm:pt modelId="{FB3B593B-01B6-6447-8873-9D028087B350}" type="pres">
      <dgm:prSet presAssocID="{A5DD6CF9-133E-D449-AE53-7DCA9DD459DA}" presName="root2" presStyleCnt="0"/>
      <dgm:spPr/>
    </dgm:pt>
    <dgm:pt modelId="{4712082B-4395-5A48-88ED-6890E6D0B5FD}" type="pres">
      <dgm:prSet presAssocID="{A5DD6CF9-133E-D449-AE53-7DCA9DD459DA}" presName="LevelTwoTextNode" presStyleLbl="node2" presStyleIdx="4" presStyleCnt="5">
        <dgm:presLayoutVars>
          <dgm:chPref val="3"/>
        </dgm:presLayoutVars>
      </dgm:prSet>
      <dgm:spPr/>
    </dgm:pt>
    <dgm:pt modelId="{C2F60F27-9DE4-C84A-9F1D-B177B9EE335B}" type="pres">
      <dgm:prSet presAssocID="{A5DD6CF9-133E-D449-AE53-7DCA9DD459DA}" presName="level3hierChild" presStyleCnt="0"/>
      <dgm:spPr/>
    </dgm:pt>
  </dgm:ptLst>
  <dgm:cxnLst>
    <dgm:cxn modelId="{0CD62D00-2346-6D43-97E4-76459F972106}" srcId="{15EB1330-87D1-4843-AE03-20924935C091}" destId="{A5DD6CF9-133E-D449-AE53-7DCA9DD459DA}" srcOrd="4" destOrd="0" parTransId="{13EE5731-C36F-4E4C-B866-265077BA7620}" sibTransId="{B5D0D29F-65A8-6541-A5D8-E42A65E4C5A8}"/>
    <dgm:cxn modelId="{CCAD8103-6DFE-AC4D-B33F-7C4BB95DED5E}" type="presOf" srcId="{15EB1330-87D1-4843-AE03-20924935C091}" destId="{DA3D1E82-B4C0-F64E-9D9F-166766DF8107}" srcOrd="0" destOrd="0" presId="urn:microsoft.com/office/officeart/2008/layout/HorizontalMultiLevelHierarchy"/>
    <dgm:cxn modelId="{DB07CF07-FF30-DD47-99BC-894C26FDBF63}" type="presOf" srcId="{699A50CE-1A18-564A-9D7A-B45EFD6228BF}" destId="{DF6984D9-36C6-334D-946A-6769AE00AB3A}" srcOrd="0" destOrd="0" presId="urn:microsoft.com/office/officeart/2008/layout/HorizontalMultiLevelHierarchy"/>
    <dgm:cxn modelId="{30C47D10-0C3E-014F-9540-19D945F1A67D}" type="presOf" srcId="{9C80B36D-DF46-A045-9A6C-05E06FAC6DBA}" destId="{97331643-1197-C44C-9783-27E087A5177D}" srcOrd="0" destOrd="0" presId="urn:microsoft.com/office/officeart/2008/layout/HorizontalMultiLevelHierarchy"/>
    <dgm:cxn modelId="{E5840131-01F9-2E49-AD25-6A09CB51698E}" type="presOf" srcId="{5B00D944-EBFB-5340-88A3-C408F82C1F41}" destId="{47BA71A2-D781-5249-AFA4-72B520FE5447}" srcOrd="0" destOrd="0" presId="urn:microsoft.com/office/officeart/2008/layout/HorizontalMultiLevelHierarchy"/>
    <dgm:cxn modelId="{82354E3B-2A50-DB48-8BFE-9FE5467D35E5}" type="presOf" srcId="{1013FF4D-C972-C049-9EF4-91AF65386FB1}" destId="{EECFAAEF-9DA7-6344-9934-44FC6D25684C}" srcOrd="0" destOrd="0" presId="urn:microsoft.com/office/officeart/2008/layout/HorizontalMultiLevelHierarchy"/>
    <dgm:cxn modelId="{5EB9F447-F3A8-EE45-868D-BD1F2ECE2118}" type="presOf" srcId="{501A1698-DBDC-6D4B-83D1-6380EFD0F876}" destId="{1ACB04E6-BAC7-0B45-BC33-B2FE5E5424FF}" srcOrd="1" destOrd="0" presId="urn:microsoft.com/office/officeart/2008/layout/HorizontalMultiLevelHierarchy"/>
    <dgm:cxn modelId="{D422F057-77A0-D04F-BAF1-DAD2533882C5}" type="presOf" srcId="{5917D9E2-0FCB-F54D-9E06-57EBF6931D06}" destId="{5D087FE6-3028-B446-9EBE-A064FD729CBC}" srcOrd="0" destOrd="0" presId="urn:microsoft.com/office/officeart/2008/layout/HorizontalMultiLevelHierarchy"/>
    <dgm:cxn modelId="{1DC38F59-137D-344B-99F1-6644933F4EE4}" type="presOf" srcId="{A5DD6CF9-133E-D449-AE53-7DCA9DD459DA}" destId="{4712082B-4395-5A48-88ED-6890E6D0B5FD}" srcOrd="0" destOrd="0" presId="urn:microsoft.com/office/officeart/2008/layout/HorizontalMultiLevelHierarchy"/>
    <dgm:cxn modelId="{4794D768-F344-5840-9390-0F56847DAC39}" type="presOf" srcId="{5917D9E2-0FCB-F54D-9E06-57EBF6931D06}" destId="{3DDBBB85-E006-DD4E-B37C-9213C9784584}" srcOrd="1" destOrd="0" presId="urn:microsoft.com/office/officeart/2008/layout/HorizontalMultiLevelHierarchy"/>
    <dgm:cxn modelId="{85636E7B-75B9-354E-A83E-6607B1A86922}" type="presOf" srcId="{E7F6E0D0-F95C-DA43-B653-77223A494ADB}" destId="{30A5AA05-8BC5-C34B-BBAD-8A1D0DA879B1}" srcOrd="0" destOrd="0" presId="urn:microsoft.com/office/officeart/2008/layout/HorizontalMultiLevelHierarchy"/>
    <dgm:cxn modelId="{9A724F90-F7B3-3743-ABDE-57CA96A94EAD}" srcId="{15EB1330-87D1-4843-AE03-20924935C091}" destId="{1013FF4D-C972-C049-9EF4-91AF65386FB1}" srcOrd="2" destOrd="0" parTransId="{072090E4-FC9F-2E47-A7E9-CF917CCE33D1}" sibTransId="{AE65D531-0137-1D4F-8BAE-9C8F2146F5FB}"/>
    <dgm:cxn modelId="{A30B9E9A-63A5-8E4B-9945-85B303031CCD}" type="presOf" srcId="{13EE5731-C36F-4E4C-B866-265077BA7620}" destId="{2BC36F04-30A5-864D-BF87-262D8A199B42}" srcOrd="0" destOrd="0" presId="urn:microsoft.com/office/officeart/2008/layout/HorizontalMultiLevelHierarchy"/>
    <dgm:cxn modelId="{16775E9D-DC9A-EF4A-88EA-47F9E696F936}" srcId="{15EB1330-87D1-4843-AE03-20924935C091}" destId="{9C80B36D-DF46-A045-9A6C-05E06FAC6DBA}" srcOrd="3" destOrd="0" parTransId="{E7F6E0D0-F95C-DA43-B653-77223A494ADB}" sibTransId="{62998C6C-15AA-6F42-80F7-C0B0FCB165B3}"/>
    <dgm:cxn modelId="{A69B73A5-8890-1348-AFE5-F255AF607BCE}" type="presOf" srcId="{072090E4-FC9F-2E47-A7E9-CF917CCE33D1}" destId="{AEC0BE0F-3D91-6248-99A5-03B09D48DC32}" srcOrd="1" destOrd="0" presId="urn:microsoft.com/office/officeart/2008/layout/HorizontalMultiLevelHierarchy"/>
    <dgm:cxn modelId="{ACA484CE-6B59-BA42-B966-853FC4455BF2}" type="presOf" srcId="{501A1698-DBDC-6D4B-83D1-6380EFD0F876}" destId="{F44C5A64-0012-134A-9523-9FD809B93A72}" srcOrd="0" destOrd="0" presId="urn:microsoft.com/office/officeart/2008/layout/HorizontalMultiLevelHierarchy"/>
    <dgm:cxn modelId="{1F40E2D5-B5EE-5749-A0D2-1D20A59B57D8}" srcId="{15EB1330-87D1-4843-AE03-20924935C091}" destId="{5B00D944-EBFB-5340-88A3-C408F82C1F41}" srcOrd="1" destOrd="0" parTransId="{501A1698-DBDC-6D4B-83D1-6380EFD0F876}" sibTransId="{FC1E92D1-B1AC-DF4C-B0FE-DDA7D5B48CB9}"/>
    <dgm:cxn modelId="{877D49D8-31D9-EA4A-9EC8-900834A7EEBC}" srcId="{699A50CE-1A18-564A-9D7A-B45EFD6228BF}" destId="{15EB1330-87D1-4843-AE03-20924935C091}" srcOrd="0" destOrd="0" parTransId="{D65C81A8-CFFC-DB42-B918-BE7F3D8901CF}" sibTransId="{5966B867-40AD-6D47-9A1D-4A6EF41F5848}"/>
    <dgm:cxn modelId="{D8B352DA-D9F1-A34F-8FFC-2D2A1E5CDC9D}" type="presOf" srcId="{E7F6E0D0-F95C-DA43-B653-77223A494ADB}" destId="{F9531E9C-E266-0541-9BB7-9797D1E15A70}" srcOrd="1" destOrd="0" presId="urn:microsoft.com/office/officeart/2008/layout/HorizontalMultiLevelHierarchy"/>
    <dgm:cxn modelId="{C74D30F2-E94E-DF45-8F37-1763D9F79F61}" type="presOf" srcId="{13EE5731-C36F-4E4C-B866-265077BA7620}" destId="{0E8B6E43-357E-9748-955A-3C30C08C71EE}" srcOrd="1" destOrd="0" presId="urn:microsoft.com/office/officeart/2008/layout/HorizontalMultiLevelHierarchy"/>
    <dgm:cxn modelId="{BBEDE9F5-97A4-064B-BDF3-69957AB697CD}" type="presOf" srcId="{C38F1414-900A-5248-B831-DE593DD65471}" destId="{D9839999-AB86-AB4B-B436-7B3BAA677747}" srcOrd="0" destOrd="0" presId="urn:microsoft.com/office/officeart/2008/layout/HorizontalMultiLevelHierarchy"/>
    <dgm:cxn modelId="{394F88F7-0D37-2B4F-BC50-BC00B295079F}" type="presOf" srcId="{072090E4-FC9F-2E47-A7E9-CF917CCE33D1}" destId="{2BA97D0E-4AF1-C042-B30A-2EA56843CB35}" srcOrd="0" destOrd="0" presId="urn:microsoft.com/office/officeart/2008/layout/HorizontalMultiLevelHierarchy"/>
    <dgm:cxn modelId="{59EFAEFE-75C8-2D4E-A72E-489E4095DF57}" srcId="{15EB1330-87D1-4843-AE03-20924935C091}" destId="{C38F1414-900A-5248-B831-DE593DD65471}" srcOrd="0" destOrd="0" parTransId="{5917D9E2-0FCB-F54D-9E06-57EBF6931D06}" sibTransId="{D9E1FFA5-FB0B-0544-B963-DC4E3DC46C91}"/>
    <dgm:cxn modelId="{28946994-B541-9A42-AC78-26561BDF61B2}" type="presParOf" srcId="{DF6984D9-36C6-334D-946A-6769AE00AB3A}" destId="{22CA58E2-6A36-3F4F-A7D9-1C8449BCBABE}" srcOrd="0" destOrd="0" presId="urn:microsoft.com/office/officeart/2008/layout/HorizontalMultiLevelHierarchy"/>
    <dgm:cxn modelId="{1170B76D-9949-DE4C-B1BB-17A59066298D}" type="presParOf" srcId="{22CA58E2-6A36-3F4F-A7D9-1C8449BCBABE}" destId="{DA3D1E82-B4C0-F64E-9D9F-166766DF8107}" srcOrd="0" destOrd="0" presId="urn:microsoft.com/office/officeart/2008/layout/HorizontalMultiLevelHierarchy"/>
    <dgm:cxn modelId="{CCEF36A1-DA4C-B147-90F7-2E2070CD6ABD}" type="presParOf" srcId="{22CA58E2-6A36-3F4F-A7D9-1C8449BCBABE}" destId="{A1F8E140-65A9-BD40-A2FB-48E0387F5260}" srcOrd="1" destOrd="0" presId="urn:microsoft.com/office/officeart/2008/layout/HorizontalMultiLevelHierarchy"/>
    <dgm:cxn modelId="{8BE52AFB-5E6A-EE4B-8B2F-D7AF8043ACF7}" type="presParOf" srcId="{A1F8E140-65A9-BD40-A2FB-48E0387F5260}" destId="{5D087FE6-3028-B446-9EBE-A064FD729CBC}" srcOrd="0" destOrd="0" presId="urn:microsoft.com/office/officeart/2008/layout/HorizontalMultiLevelHierarchy"/>
    <dgm:cxn modelId="{510B41E3-9828-6E42-81E4-97D4166D0EF4}" type="presParOf" srcId="{5D087FE6-3028-B446-9EBE-A064FD729CBC}" destId="{3DDBBB85-E006-DD4E-B37C-9213C9784584}" srcOrd="0" destOrd="0" presId="urn:microsoft.com/office/officeart/2008/layout/HorizontalMultiLevelHierarchy"/>
    <dgm:cxn modelId="{75839E56-3C0C-BF4F-A55C-9783C328B6C2}" type="presParOf" srcId="{A1F8E140-65A9-BD40-A2FB-48E0387F5260}" destId="{DA3234DB-C37C-1140-9147-79DE0B04E94C}" srcOrd="1" destOrd="0" presId="urn:microsoft.com/office/officeart/2008/layout/HorizontalMultiLevelHierarchy"/>
    <dgm:cxn modelId="{5494F82D-53F6-A54A-8B7B-4B4CF557C945}" type="presParOf" srcId="{DA3234DB-C37C-1140-9147-79DE0B04E94C}" destId="{D9839999-AB86-AB4B-B436-7B3BAA677747}" srcOrd="0" destOrd="0" presId="urn:microsoft.com/office/officeart/2008/layout/HorizontalMultiLevelHierarchy"/>
    <dgm:cxn modelId="{FB99A9B2-2604-9C48-8384-F468AA378FD2}" type="presParOf" srcId="{DA3234DB-C37C-1140-9147-79DE0B04E94C}" destId="{93335F1E-0E48-9348-A8C8-720E59F01189}" srcOrd="1" destOrd="0" presId="urn:microsoft.com/office/officeart/2008/layout/HorizontalMultiLevelHierarchy"/>
    <dgm:cxn modelId="{03AF3861-1D22-8D4E-B4D8-9B86DE06374D}" type="presParOf" srcId="{A1F8E140-65A9-BD40-A2FB-48E0387F5260}" destId="{F44C5A64-0012-134A-9523-9FD809B93A72}" srcOrd="2" destOrd="0" presId="urn:microsoft.com/office/officeart/2008/layout/HorizontalMultiLevelHierarchy"/>
    <dgm:cxn modelId="{ADEA6FEC-DF48-7E49-8521-8928C9714C4C}" type="presParOf" srcId="{F44C5A64-0012-134A-9523-9FD809B93A72}" destId="{1ACB04E6-BAC7-0B45-BC33-B2FE5E5424FF}" srcOrd="0" destOrd="0" presId="urn:microsoft.com/office/officeart/2008/layout/HorizontalMultiLevelHierarchy"/>
    <dgm:cxn modelId="{C2227D67-4CD7-9046-A01F-7CD2CD49F355}" type="presParOf" srcId="{A1F8E140-65A9-BD40-A2FB-48E0387F5260}" destId="{08EDA964-2C15-604C-882B-BD0C973D7F42}" srcOrd="3" destOrd="0" presId="urn:microsoft.com/office/officeart/2008/layout/HorizontalMultiLevelHierarchy"/>
    <dgm:cxn modelId="{97600CFE-B390-1E41-B40A-30A6531845AD}" type="presParOf" srcId="{08EDA964-2C15-604C-882B-BD0C973D7F42}" destId="{47BA71A2-D781-5249-AFA4-72B520FE5447}" srcOrd="0" destOrd="0" presId="urn:microsoft.com/office/officeart/2008/layout/HorizontalMultiLevelHierarchy"/>
    <dgm:cxn modelId="{6658B5CF-06B6-C94D-8529-F760F4303498}" type="presParOf" srcId="{08EDA964-2C15-604C-882B-BD0C973D7F42}" destId="{8959239B-E904-4D4A-8625-00208C0318F0}" srcOrd="1" destOrd="0" presId="urn:microsoft.com/office/officeart/2008/layout/HorizontalMultiLevelHierarchy"/>
    <dgm:cxn modelId="{A1F1E349-1A58-FA43-96B4-893AB42E8E23}" type="presParOf" srcId="{A1F8E140-65A9-BD40-A2FB-48E0387F5260}" destId="{2BA97D0E-4AF1-C042-B30A-2EA56843CB35}" srcOrd="4" destOrd="0" presId="urn:microsoft.com/office/officeart/2008/layout/HorizontalMultiLevelHierarchy"/>
    <dgm:cxn modelId="{A41E7103-5C7F-0E44-8D0D-C20A2D555B3D}" type="presParOf" srcId="{2BA97D0E-4AF1-C042-B30A-2EA56843CB35}" destId="{AEC0BE0F-3D91-6248-99A5-03B09D48DC32}" srcOrd="0" destOrd="0" presId="urn:microsoft.com/office/officeart/2008/layout/HorizontalMultiLevelHierarchy"/>
    <dgm:cxn modelId="{D51FD131-DC96-464C-BF4A-23763EC4F913}" type="presParOf" srcId="{A1F8E140-65A9-BD40-A2FB-48E0387F5260}" destId="{FBD446F4-E4F0-BF4E-847C-EF3A4161A341}" srcOrd="5" destOrd="0" presId="urn:microsoft.com/office/officeart/2008/layout/HorizontalMultiLevelHierarchy"/>
    <dgm:cxn modelId="{0CCC5F31-49D2-A54D-BF8E-D38E89E4ACE2}" type="presParOf" srcId="{FBD446F4-E4F0-BF4E-847C-EF3A4161A341}" destId="{EECFAAEF-9DA7-6344-9934-44FC6D25684C}" srcOrd="0" destOrd="0" presId="urn:microsoft.com/office/officeart/2008/layout/HorizontalMultiLevelHierarchy"/>
    <dgm:cxn modelId="{EBBDE244-3370-944E-A52E-6AF305DEC197}" type="presParOf" srcId="{FBD446F4-E4F0-BF4E-847C-EF3A4161A341}" destId="{D6B4B191-4603-DE45-AB40-BDC945B4963B}" srcOrd="1" destOrd="0" presId="urn:microsoft.com/office/officeart/2008/layout/HorizontalMultiLevelHierarchy"/>
    <dgm:cxn modelId="{3E540692-3287-B64D-AEE9-7754A68B04D7}" type="presParOf" srcId="{A1F8E140-65A9-BD40-A2FB-48E0387F5260}" destId="{30A5AA05-8BC5-C34B-BBAD-8A1D0DA879B1}" srcOrd="6" destOrd="0" presId="urn:microsoft.com/office/officeart/2008/layout/HorizontalMultiLevelHierarchy"/>
    <dgm:cxn modelId="{7835B22F-B58D-7F48-AFDE-2661FAB10200}" type="presParOf" srcId="{30A5AA05-8BC5-C34B-BBAD-8A1D0DA879B1}" destId="{F9531E9C-E266-0541-9BB7-9797D1E15A70}" srcOrd="0" destOrd="0" presId="urn:microsoft.com/office/officeart/2008/layout/HorizontalMultiLevelHierarchy"/>
    <dgm:cxn modelId="{E83F193C-4F7E-744A-85D8-E8CE1ED92A43}" type="presParOf" srcId="{A1F8E140-65A9-BD40-A2FB-48E0387F5260}" destId="{01A20378-128A-A146-B928-EC8C270C8C60}" srcOrd="7" destOrd="0" presId="urn:microsoft.com/office/officeart/2008/layout/HorizontalMultiLevelHierarchy"/>
    <dgm:cxn modelId="{601BC782-B692-4A41-BA8E-47FBF53B07A5}" type="presParOf" srcId="{01A20378-128A-A146-B928-EC8C270C8C60}" destId="{97331643-1197-C44C-9783-27E087A5177D}" srcOrd="0" destOrd="0" presId="urn:microsoft.com/office/officeart/2008/layout/HorizontalMultiLevelHierarchy"/>
    <dgm:cxn modelId="{1A37317A-0B0D-8F42-890B-76B21AB96CEC}" type="presParOf" srcId="{01A20378-128A-A146-B928-EC8C270C8C60}" destId="{CAFDA195-8E3C-D443-AAD2-30B42030B9E3}" srcOrd="1" destOrd="0" presId="urn:microsoft.com/office/officeart/2008/layout/HorizontalMultiLevelHierarchy"/>
    <dgm:cxn modelId="{19263A93-5510-D44B-BFF9-BDF0A165CDB6}" type="presParOf" srcId="{A1F8E140-65A9-BD40-A2FB-48E0387F5260}" destId="{2BC36F04-30A5-864D-BF87-262D8A199B42}" srcOrd="8" destOrd="0" presId="urn:microsoft.com/office/officeart/2008/layout/HorizontalMultiLevelHierarchy"/>
    <dgm:cxn modelId="{A45F6FF3-9851-884B-ADCA-AB188A9CD520}" type="presParOf" srcId="{2BC36F04-30A5-864D-BF87-262D8A199B42}" destId="{0E8B6E43-357E-9748-955A-3C30C08C71EE}" srcOrd="0" destOrd="0" presId="urn:microsoft.com/office/officeart/2008/layout/HorizontalMultiLevelHierarchy"/>
    <dgm:cxn modelId="{425ECF68-253A-1D41-B6AF-0428AF427AB5}" type="presParOf" srcId="{A1F8E140-65A9-BD40-A2FB-48E0387F5260}" destId="{FB3B593B-01B6-6447-8873-9D028087B350}" srcOrd="9" destOrd="0" presId="urn:microsoft.com/office/officeart/2008/layout/HorizontalMultiLevelHierarchy"/>
    <dgm:cxn modelId="{18D61B6F-32C1-FB40-96A1-850F1BD4CF23}" type="presParOf" srcId="{FB3B593B-01B6-6447-8873-9D028087B350}" destId="{4712082B-4395-5A48-88ED-6890E6D0B5FD}" srcOrd="0" destOrd="0" presId="urn:microsoft.com/office/officeart/2008/layout/HorizontalMultiLevelHierarchy"/>
    <dgm:cxn modelId="{5D78198D-6EF9-DA49-8F76-13E09380B102}" type="presParOf" srcId="{FB3B593B-01B6-6447-8873-9D028087B350}" destId="{C2F60F27-9DE4-C84A-9F1D-B177B9EE335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36F04-30A5-864D-BF87-262D8A199B42}">
      <dsp:nvSpPr>
        <dsp:cNvPr id="0" name=""/>
        <dsp:cNvSpPr/>
      </dsp:nvSpPr>
      <dsp:spPr>
        <a:xfrm>
          <a:off x="902864" y="2872276"/>
          <a:ext cx="826202" cy="2094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101" y="0"/>
              </a:lnTo>
              <a:lnTo>
                <a:pt x="413101" y="2094217"/>
              </a:lnTo>
              <a:lnTo>
                <a:pt x="826202" y="209421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59682" y="3863102"/>
        <a:ext cx="112565" cy="112565"/>
      </dsp:txXfrm>
    </dsp:sp>
    <dsp:sp modelId="{30A5AA05-8BC5-C34B-BBAD-8A1D0DA879B1}">
      <dsp:nvSpPr>
        <dsp:cNvPr id="0" name=""/>
        <dsp:cNvSpPr/>
      </dsp:nvSpPr>
      <dsp:spPr>
        <a:xfrm>
          <a:off x="902864" y="2872276"/>
          <a:ext cx="826202" cy="965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3101" y="0"/>
              </a:lnTo>
              <a:lnTo>
                <a:pt x="413101" y="965637"/>
              </a:lnTo>
              <a:lnTo>
                <a:pt x="826202" y="9656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84194" y="3323323"/>
        <a:ext cx="63542" cy="63542"/>
      </dsp:txXfrm>
    </dsp:sp>
    <dsp:sp modelId="{2BA97D0E-4AF1-C042-B30A-2EA56843CB35}">
      <dsp:nvSpPr>
        <dsp:cNvPr id="0" name=""/>
        <dsp:cNvSpPr/>
      </dsp:nvSpPr>
      <dsp:spPr>
        <a:xfrm>
          <a:off x="902864" y="2709333"/>
          <a:ext cx="826202" cy="162943"/>
        </a:xfrm>
        <a:custGeom>
          <a:avLst/>
          <a:gdLst/>
          <a:ahLst/>
          <a:cxnLst/>
          <a:rect l="0" t="0" r="0" b="0"/>
          <a:pathLst>
            <a:path>
              <a:moveTo>
                <a:pt x="0" y="162943"/>
              </a:moveTo>
              <a:lnTo>
                <a:pt x="413101" y="162943"/>
              </a:lnTo>
              <a:lnTo>
                <a:pt x="413101" y="0"/>
              </a:lnTo>
              <a:lnTo>
                <a:pt x="82620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94912" y="2769752"/>
        <a:ext cx="42105" cy="42105"/>
      </dsp:txXfrm>
    </dsp:sp>
    <dsp:sp modelId="{F44C5A64-0012-134A-9523-9FD809B93A72}">
      <dsp:nvSpPr>
        <dsp:cNvPr id="0" name=""/>
        <dsp:cNvSpPr/>
      </dsp:nvSpPr>
      <dsp:spPr>
        <a:xfrm>
          <a:off x="902864" y="1580753"/>
          <a:ext cx="826202" cy="1291523"/>
        </a:xfrm>
        <a:custGeom>
          <a:avLst/>
          <a:gdLst/>
          <a:ahLst/>
          <a:cxnLst/>
          <a:rect l="0" t="0" r="0" b="0"/>
          <a:pathLst>
            <a:path>
              <a:moveTo>
                <a:pt x="0" y="1291523"/>
              </a:moveTo>
              <a:lnTo>
                <a:pt x="413101" y="1291523"/>
              </a:lnTo>
              <a:lnTo>
                <a:pt x="413101" y="0"/>
              </a:lnTo>
              <a:lnTo>
                <a:pt x="82620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77635" y="2188185"/>
        <a:ext cx="76659" cy="76659"/>
      </dsp:txXfrm>
    </dsp:sp>
    <dsp:sp modelId="{5D087FE6-3028-B446-9EBE-A064FD729CBC}">
      <dsp:nvSpPr>
        <dsp:cNvPr id="0" name=""/>
        <dsp:cNvSpPr/>
      </dsp:nvSpPr>
      <dsp:spPr>
        <a:xfrm>
          <a:off x="902864" y="452172"/>
          <a:ext cx="826202" cy="2420103"/>
        </a:xfrm>
        <a:custGeom>
          <a:avLst/>
          <a:gdLst/>
          <a:ahLst/>
          <a:cxnLst/>
          <a:rect l="0" t="0" r="0" b="0"/>
          <a:pathLst>
            <a:path>
              <a:moveTo>
                <a:pt x="0" y="2420103"/>
              </a:moveTo>
              <a:lnTo>
                <a:pt x="413101" y="2420103"/>
              </a:lnTo>
              <a:lnTo>
                <a:pt x="413101" y="0"/>
              </a:lnTo>
              <a:lnTo>
                <a:pt x="82620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252034" y="1598293"/>
        <a:ext cx="127862" cy="127862"/>
      </dsp:txXfrm>
    </dsp:sp>
    <dsp:sp modelId="{DA3D1E82-B4C0-F64E-9D9F-166766DF8107}">
      <dsp:nvSpPr>
        <dsp:cNvPr id="0" name=""/>
        <dsp:cNvSpPr/>
      </dsp:nvSpPr>
      <dsp:spPr>
        <a:xfrm rot="16200000">
          <a:off x="-1924526" y="2420844"/>
          <a:ext cx="4751916" cy="90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API Gateway</a:t>
          </a:r>
        </a:p>
      </dsp:txBody>
      <dsp:txXfrm>
        <a:off x="-1924526" y="2420844"/>
        <a:ext cx="4751916" cy="902864"/>
      </dsp:txXfrm>
    </dsp:sp>
    <dsp:sp modelId="{D9839999-AB86-AB4B-B436-7B3BAA677747}">
      <dsp:nvSpPr>
        <dsp:cNvPr id="0" name=""/>
        <dsp:cNvSpPr/>
      </dsp:nvSpPr>
      <dsp:spPr>
        <a:xfrm>
          <a:off x="1729066" y="740"/>
          <a:ext cx="2961394" cy="90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Product Catalog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Service</a:t>
          </a:r>
        </a:p>
      </dsp:txBody>
      <dsp:txXfrm>
        <a:off x="1729066" y="740"/>
        <a:ext cx="2961394" cy="902864"/>
      </dsp:txXfrm>
    </dsp:sp>
    <dsp:sp modelId="{47BA71A2-D781-5249-AFA4-72B520FE5447}">
      <dsp:nvSpPr>
        <dsp:cNvPr id="0" name=""/>
        <dsp:cNvSpPr/>
      </dsp:nvSpPr>
      <dsp:spPr>
        <a:xfrm>
          <a:off x="1729066" y="1129321"/>
          <a:ext cx="2961394" cy="90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Customer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Service</a:t>
          </a:r>
        </a:p>
      </dsp:txBody>
      <dsp:txXfrm>
        <a:off x="1729066" y="1129321"/>
        <a:ext cx="2961394" cy="902864"/>
      </dsp:txXfrm>
    </dsp:sp>
    <dsp:sp modelId="{EECFAAEF-9DA7-6344-9934-44FC6D25684C}">
      <dsp:nvSpPr>
        <dsp:cNvPr id="0" name=""/>
        <dsp:cNvSpPr/>
      </dsp:nvSpPr>
      <dsp:spPr>
        <a:xfrm>
          <a:off x="1729066" y="2257901"/>
          <a:ext cx="2961394" cy="90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Order Service</a:t>
          </a:r>
        </a:p>
      </dsp:txBody>
      <dsp:txXfrm>
        <a:off x="1729066" y="2257901"/>
        <a:ext cx="2961394" cy="902864"/>
      </dsp:txXfrm>
    </dsp:sp>
    <dsp:sp modelId="{97331643-1197-C44C-9783-27E087A5177D}">
      <dsp:nvSpPr>
        <dsp:cNvPr id="0" name=""/>
        <dsp:cNvSpPr/>
      </dsp:nvSpPr>
      <dsp:spPr>
        <a:xfrm>
          <a:off x="1729066" y="3386481"/>
          <a:ext cx="2961394" cy="90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Payments Service</a:t>
          </a:r>
        </a:p>
      </dsp:txBody>
      <dsp:txXfrm>
        <a:off x="1729066" y="3386481"/>
        <a:ext cx="2961394" cy="902864"/>
      </dsp:txXfrm>
    </dsp:sp>
    <dsp:sp modelId="{4712082B-4395-5A48-88ED-6890E6D0B5FD}">
      <dsp:nvSpPr>
        <dsp:cNvPr id="0" name=""/>
        <dsp:cNvSpPr/>
      </dsp:nvSpPr>
      <dsp:spPr>
        <a:xfrm>
          <a:off x="1729066" y="4515061"/>
          <a:ext cx="2961394" cy="902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Delivery Service</a:t>
          </a:r>
        </a:p>
      </dsp:txBody>
      <dsp:txXfrm>
        <a:off x="1729066" y="4515061"/>
        <a:ext cx="2961394" cy="902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06651"/>
            <a:ext cx="2743200" cy="5219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06651"/>
            <a:ext cx="8026400" cy="5219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0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834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2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9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1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8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891152"/>
            <a:ext cx="4011084" cy="54394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891152"/>
            <a:ext cx="6815667" cy="52350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7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898901"/>
            <a:ext cx="7315200" cy="38286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1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0E68558-D7B2-4ACF-9EF9-5FE97434913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F0C813C-F32B-4C13-99C2-9257FCEE02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5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phamquanghien/VicemReactJS/blob/HienDev/src/components/account/LoginM.js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phamquanghien/VicemReactJS/blob/HienDev/src/components/account/LoginM.js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quanghien/VicemReactJS/blob/HienDev/src/components/employee/AddEmployee.js" TargetMode="External"/><Relationship Id="rId2" Type="http://schemas.openxmlformats.org/officeDocument/2006/relationships/hyperlink" Target="https://github.com/phamquanghien/VicemReactJS/blob/HienDev/src/components/employee/ListEmployee.j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phamquanghien/VicemReactJS/blob/HienDev/src/components/employee/EditEmployee.js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phamquanghien/VicemAPI/blob/Dev/Controllers/RoleController.cs" TargetMode="Externa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quanghien/VicemReactJS/blob/Dev/src/components/role/ListRole.j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phamquanghien/VicemReactJS/blob/Dev/src/components/role/EditRole.js" TargetMode="External"/><Relationship Id="rId4" Type="http://schemas.openxmlformats.org/officeDocument/2006/relationships/hyperlink" Target="https://github.com/phamquanghien/VicemReactJS/blob/Dev/src/components/role/AddRole.j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quanghien/VicemReactJS/blob/Dev/src/components/role/AssignPermissionsToRole.js" TargetMode="External"/><Relationship Id="rId2" Type="http://schemas.openxmlformats.org/officeDocument/2006/relationships/hyperlink" Target="https://github.com/phamquanghien/VicemAPI/blob/Dev/Controllers/RolePermissionController.cs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phamquanghien/VicemReactJS/blob/Dev/src/components/role/ListRole.js" TargetMode="External"/><Relationship Id="rId4" Type="http://schemas.openxmlformats.org/officeDocument/2006/relationships/hyperlink" Target="https://github.com/phamquanghien/VicemReactJS/blob/Dev/src/components/role/SystemPermissions.js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phamquanghien/VicemAPI/blob/Dev/Controllers/RoleController.c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quanghien/VicemAPI/blob/Dev/Controllers/RoleController.cs" TargetMode="External"/><Relationship Id="rId2" Type="http://schemas.openxmlformats.org/officeDocument/2006/relationships/hyperlink" Target="https://github.com/phamquanghien/VicemAPI/blob/Dev/Controllers/UserRoleController.c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quanghien/VicemReactJS/blob/Dev/src/components/account/AssignRoleToUser.js" TargetMode="External"/><Relationship Id="rId2" Type="http://schemas.openxmlformats.org/officeDocument/2006/relationships/hyperlink" Target="https://github.com/phamquanghien/VicemReactJS/blob/Dev/src/components/account/ListUser.j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phamquanghien/VicemAPI/blob/Dev/Controllers/RoleController.cs" TargetMode="Externa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phamquanghien/VicemAPI/blob/Dev/Controllers/RoleController.cs" TargetMode="Externa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phamquanghien/VicemAPI/blob/Dev/Controllers/RoleController.cs" TargetMode="Externa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amquanghien/VicemReactJS/blob/Dev/src/components/account/AssignRoleToUser.js" TargetMode="External"/><Relationship Id="rId2" Type="http://schemas.openxmlformats.org/officeDocument/2006/relationships/hyperlink" Target="https://github.com/phamquanghien/VicemReactJS/tree/Dev/src/components/error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github.com/phamquanghien/VicemAPI/blob/Dev/Controllers/RoleController.c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phamquanghien/VicemAPI/blob/Dev/Controllers/RoleController.cs" TargetMode="Externa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amquanghien/VicemAPI/blob/Dev/Controllers/AccountController.cs" TargetMode="Externa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phamquanghien/VicemReactJS/blob/Dev/src/components/account/RefreshAccessToken.j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6120-7281-B2C7-6378-CBD96D7E8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07627"/>
            <a:ext cx="12192000" cy="1310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 MẬT VÀ TỐI ƯU ỨNG DỤNG WEB .NET</a:t>
            </a:r>
            <a:endParaRPr lang="en-V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59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6580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66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class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Models/ViewModels/RegisterVM.cs: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40ED5C-4C57-BED4-24FE-713F9E80B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44" y="1543050"/>
            <a:ext cx="8042911" cy="48443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968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02258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66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class </a:t>
            </a:r>
            <a:r>
              <a:rPr lang="vi-VN" sz="3600" dirty="0">
                <a:solidFill>
                  <a:srgbClr val="00B050"/>
                </a:solidFill>
              </a:rPr>
              <a:t>Controllers/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AccountController.cs: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6" name="Picture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36878978-AEBC-C270-C124-3CA3DC6F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12" y="1911600"/>
            <a:ext cx="11234774" cy="34771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355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06336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66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phương thức </a:t>
            </a:r>
            <a:r>
              <a:rPr lang="vi-VN" sz="3600" dirty="0">
                <a:solidFill>
                  <a:srgbClr val="00B050"/>
                </a:solidFill>
              </a:rPr>
              <a:t>Register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5" name="Picture 4" descr="A computer code with many colored text&#10;&#10;Description automatically generated with medium confidence">
            <a:extLst>
              <a:ext uri="{FF2B5EF4-FFF2-40B4-BE49-F238E27FC236}">
                <a16:creationId xmlns:a16="http://schemas.microsoft.com/office/drawing/2014/main" id="{731655D5-DC95-2E02-4014-234A086E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4" y="1543050"/>
            <a:ext cx="10687051" cy="46086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309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66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[Authorize] với </a:t>
            </a:r>
            <a:r>
              <a:rPr lang="vi-VN" sz="3600" dirty="0">
                <a:solidFill>
                  <a:srgbClr val="00B050"/>
                </a:solidFill>
              </a:rPr>
              <a:t>EmployeeController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DC00564-8F54-86E6-0535-30C4B696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50" y="2321125"/>
            <a:ext cx="8658099" cy="29800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036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6580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66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 và truy cập vào API </a:t>
            </a:r>
            <a:r>
              <a:rPr lang="vi-VN" sz="3600" dirty="0">
                <a:solidFill>
                  <a:srgbClr val="00B050"/>
                </a:solidFill>
              </a:rPr>
              <a:t>Get Employee:</a:t>
            </a: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89015A-B4C4-067B-7702-8B761ABF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4" y="1543050"/>
            <a:ext cx="9886950" cy="487163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3020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5932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Register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667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ký tài khoản và truy cập lại vào API </a:t>
            </a:r>
            <a:r>
              <a:rPr lang="vi-VN" sz="3600" dirty="0">
                <a:solidFill>
                  <a:srgbClr val="00B050"/>
                </a:solidFill>
              </a:rPr>
              <a:t>Get Employee:</a:t>
            </a: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4E3F94-F202-2CA9-A06B-99DBDAD9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642440"/>
            <a:ext cx="5605780" cy="2214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76E7D68-E44A-398C-516E-09A23EB4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370238"/>
            <a:ext cx="6095999" cy="34877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14F29408-AE6F-AEF6-8BDD-5CA594D94681}"/>
              </a:ext>
            </a:extLst>
          </p:cNvPr>
          <p:cNvSpPr/>
          <p:nvPr/>
        </p:nvSpPr>
        <p:spPr>
          <a:xfrm rot="5400000">
            <a:off x="3848825" y="3370001"/>
            <a:ext cx="1760220" cy="2734127"/>
          </a:xfrm>
          <a:prstGeom prst="bentUpArrow">
            <a:avLst>
              <a:gd name="adj1" fmla="val 9416"/>
              <a:gd name="adj2" fmla="val 1363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6492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1734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Logout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77173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phương thức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Logout: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143349C-BF54-1806-6BDF-DEC15491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38536"/>
            <a:ext cx="7578090" cy="24249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0F2C21F-BC1D-E865-23FF-4C635EE7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298" y="3822700"/>
            <a:ext cx="4457700" cy="303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398FA9D4-150F-D3C7-99D8-98808DEDF6AF}"/>
              </a:ext>
            </a:extLst>
          </p:cNvPr>
          <p:cNvSpPr/>
          <p:nvPr/>
        </p:nvSpPr>
        <p:spPr>
          <a:xfrm rot="5400000">
            <a:off x="5487124" y="3776572"/>
            <a:ext cx="1760220" cy="2734127"/>
          </a:xfrm>
          <a:prstGeom prst="bentUpArrow">
            <a:avLst>
              <a:gd name="adj1" fmla="val 9416"/>
              <a:gd name="adj2" fmla="val 13637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898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Login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67055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class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Models/ViewModels/LoginVM.cs:</a:t>
            </a: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FE0FFB7-8FE1-55AE-8572-88680787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04" y="1737360"/>
            <a:ext cx="6142990" cy="468766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986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Login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800579"/>
            <a:ext cx="12191998" cy="67055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phương thức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LoginVM: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517280-31B1-E99F-9AEC-4C20B4E7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30" y="1469204"/>
            <a:ext cx="8521739" cy="50228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129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phương thức Login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67055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 và truy cập vào API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Login:</a:t>
            </a:r>
          </a:p>
          <a:p>
            <a:pPr marL="457200" indent="-457200">
              <a:buAutoNum type="arabicPeriod"/>
            </a:pPr>
            <a:endParaRPr lang="en-VN" sz="3600" dirty="0"/>
          </a:p>
        </p:txBody>
      </p:sp>
      <p:pic>
        <p:nvPicPr>
          <p:cNvPr id="5" name="Picture 4" descr="A screenshot of a error message&#10;&#10;Description automatically generated">
            <a:extLst>
              <a:ext uri="{FF2B5EF4-FFF2-40B4-BE49-F238E27FC236}">
                <a16:creationId xmlns:a16="http://schemas.microsoft.com/office/drawing/2014/main" id="{39977E70-54FD-CD34-835E-87098A4B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04" y="1469204"/>
            <a:ext cx="5380990" cy="31097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A037C0-34E1-9034-B40D-7EDC27FBDC82}"/>
              </a:ext>
            </a:extLst>
          </p:cNvPr>
          <p:cNvSpPr txBox="1">
            <a:spLocks/>
          </p:cNvSpPr>
          <p:nvPr/>
        </p:nvSpPr>
        <p:spPr>
          <a:xfrm>
            <a:off x="2" y="4512498"/>
            <a:ext cx="12191998" cy="670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vi-VN" sz="3600" dirty="0"/>
              <a:t>Thay giá trị của RequireConfirmedAccount = </a:t>
            </a:r>
            <a:r>
              <a:rPr lang="vi-VN" sz="3600" dirty="0">
                <a:solidFill>
                  <a:srgbClr val="00B050"/>
                </a:solidFill>
              </a:rPr>
              <a:t>False </a:t>
            </a:r>
            <a:r>
              <a:rPr lang="vi-VN" sz="3600" dirty="0"/>
              <a:t>và thử lại</a:t>
            </a:r>
            <a:r>
              <a:rPr lang="vi-VN" sz="3600" dirty="0">
                <a:solidFill>
                  <a:srgbClr val="00B050"/>
                </a:solidFill>
              </a:rPr>
              <a:t>: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VN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EB4AA6-A711-E888-CD33-5335B52F4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5229870"/>
            <a:ext cx="7772400" cy="94105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627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8866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CÁC NỘI DUNG CHÍNH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4724398"/>
          </a:xfrm>
        </p:spPr>
        <p:txBody>
          <a:bodyPr>
            <a:noAutofit/>
          </a:bodyPr>
          <a:lstStyle/>
          <a:p>
            <a:pPr marL="622300" indent="-622300">
              <a:buAutoNum type="romanUcPeriod"/>
            </a:pPr>
            <a:r>
              <a:rPr lang="vi-VN" sz="3600" dirty="0"/>
              <a:t>CÁC KIẾN TRÚC PHẦN MỀM</a:t>
            </a:r>
          </a:p>
          <a:p>
            <a:pPr marL="622300" indent="-622300">
              <a:buAutoNum type="romanUcPeriod"/>
            </a:pPr>
            <a:r>
              <a:rPr lang="vi-VN" sz="3600" dirty="0"/>
              <a:t>XÁC THỰC NGƯỜI DÙNG</a:t>
            </a:r>
            <a:endParaRPr lang="en-VN" sz="3600" dirty="0"/>
          </a:p>
          <a:p>
            <a:pPr marL="622300" indent="-622300">
              <a:buAutoNum type="romanUcPeriod"/>
            </a:pPr>
            <a:r>
              <a:rPr lang="en-VN" sz="3600" dirty="0"/>
              <a:t>PHÂN QUYỀN NGƯỜI DÙNG</a:t>
            </a:r>
          </a:p>
        </p:txBody>
      </p:sp>
    </p:spTree>
    <p:extLst>
      <p:ext uri="{BB962C8B-B14F-4D97-AF65-F5344CB8AC3E}">
        <p14:creationId xmlns:p14="http://schemas.microsoft.com/office/powerpoint/2010/main" val="4142973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 TRÊN 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472439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project ReactJS với tên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VicemReactJS.</a:t>
            </a:r>
            <a:endParaRPr lang="vi-VN" sz="3600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các Package cần thiết và cấu hình</a:t>
            </a:r>
          </a:p>
          <a:p>
            <a:pPr>
              <a:buFontTx/>
              <a:buChar char="-"/>
            </a:pPr>
            <a:r>
              <a:rPr lang="vi-VN" sz="3600" dirty="0"/>
              <a:t>Xây dựng thanh điều hướng.</a:t>
            </a:r>
          </a:p>
          <a:p>
            <a:pPr>
              <a:buFontTx/>
              <a:buChar char="-"/>
            </a:pPr>
            <a:r>
              <a:rPr lang="vi-VN" sz="3600" dirty="0"/>
              <a:t>Xác thực người dùng.</a:t>
            </a: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20244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Cài đặt các package cần thiết và cấu hình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1"/>
            <a:ext cx="12191998" cy="579119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 install react-bootstrap bootstrap</a:t>
            </a:r>
          </a:p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 install axios</a:t>
            </a:r>
          </a:p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 install react-router-dom</a:t>
            </a:r>
            <a:endParaRPr lang="vi-VN" sz="3600" dirty="0"/>
          </a:p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 install redux react-redux</a:t>
            </a:r>
          </a:p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 install date-fns</a:t>
            </a:r>
            <a:endParaRPr lang="en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npm install styled-components</a:t>
            </a:r>
          </a:p>
          <a:p>
            <a:pPr>
              <a:buFontTx/>
              <a:buChar char="-"/>
            </a:pPr>
            <a:r>
              <a:rPr lang="en-US" sz="3600" dirty="0" err="1"/>
              <a:t>npm</a:t>
            </a:r>
            <a:r>
              <a:rPr lang="en-US" sz="3600" dirty="0"/>
              <a:t> install </a:t>
            </a:r>
            <a:r>
              <a:rPr lang="en-US" sz="3600" dirty="0" err="1"/>
              <a:t>jwt</a:t>
            </a:r>
            <a:r>
              <a:rPr lang="en-US" sz="3600" dirty="0"/>
              <a:t>-decode</a:t>
            </a:r>
          </a:p>
          <a:p>
            <a:pPr>
              <a:buFontTx/>
              <a:buChar char="-"/>
            </a:pPr>
            <a:r>
              <a:rPr lang="en-US" sz="3600" dirty="0" err="1"/>
              <a:t>npm</a:t>
            </a:r>
            <a:r>
              <a:rPr lang="en-US" sz="3600" dirty="0"/>
              <a:t> install react-icons</a:t>
            </a: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22439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Cài đặt các package cần thiết và cấu hình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133349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code "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'bootstrap/dist/css/bootstrap.min.css';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vào file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src/index.js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060B014-7991-2E7E-7DD7-F1A88140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652" y="2689862"/>
            <a:ext cx="9584696" cy="296798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588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thanh điều hướng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src/components/home/Home.js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8FA52-8AF2-7E02-3850-03886E88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457774"/>
            <a:ext cx="5486400" cy="495842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7463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thanh điều hướng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9CE219-4C9C-7249-89BB-6AEAD228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94" y="1469204"/>
            <a:ext cx="7029209" cy="484234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C72945-7374-9F63-25AC-263A1DBB58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src/components/home/Menu.js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8879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thanh điều hướng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84499-5E01-FFF9-A776-F954FF50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56068"/>
            <a:ext cx="7772400" cy="540193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src/App.js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737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thanh điều hướng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188D6F-114C-4F08-4CBC-31BE3E9B2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12" y="1983552"/>
            <a:ext cx="9334375" cy="344569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147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mã nguồn file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src/components/home/Menu.js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A87A10-1EF7-0D2E-9D6B-6AD10836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81" y="1406077"/>
            <a:ext cx="6510437" cy="545192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922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mã nguồn file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src/components/home/Menu.js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CA6CBB-6131-B9EC-B377-7028660B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4" y="2047302"/>
            <a:ext cx="11794452" cy="369055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2730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29FA65-FF60-98E9-B02B-FD1CA9CC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75" y="1838536"/>
            <a:ext cx="8790848" cy="311422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683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6580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I. CÁC KIẾN TRÚC PHẦN MỀM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284790"/>
            <a:ext cx="12191998" cy="4362976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nguyên khối (Monolithic Architecture)</a:t>
            </a:r>
          </a:p>
          <a:p>
            <a:pPr marL="457200" indent="-457200">
              <a:buAutoNum type="arabicPeriod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vi mô (Microservices Architecture)</a:t>
            </a:r>
          </a:p>
        </p:txBody>
      </p:sp>
    </p:spTree>
    <p:extLst>
      <p:ext uri="{BB962C8B-B14F-4D97-AF65-F5344CB8AC3E}">
        <p14:creationId xmlns:p14="http://schemas.microsoft.com/office/powerpoint/2010/main" val="85607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564642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Tạo file src/components/account/LoginModal.js (mã nguồn tham khảo ở  </a:t>
            </a:r>
            <a:r>
              <a:rPr lang="vi-VN" sz="3600" dirty="0">
                <a:hlinkClick r:id="rId2"/>
              </a:rPr>
              <a:t>LoginModal.js</a:t>
            </a:r>
            <a:r>
              <a:rPr lang="vi-VN" sz="3600" dirty="0"/>
              <a:t>)</a:t>
            </a:r>
          </a:p>
          <a:p>
            <a:pPr>
              <a:buFontTx/>
              <a:buChar char="-"/>
            </a:pP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6014685-67B1-D67D-2C4C-99918BBA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67" y="1975018"/>
            <a:ext cx="6982665" cy="48829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38528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564642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Tạo file src/components/account/LoginModal.js (mã nguồn tham khảo ở  </a:t>
            </a:r>
            <a:r>
              <a:rPr lang="vi-VN" sz="3600" dirty="0">
                <a:hlinkClick r:id="rId2"/>
              </a:rPr>
              <a:t>LoginModal.js</a:t>
            </a:r>
            <a:r>
              <a:rPr lang="vi-VN" sz="3600" dirty="0"/>
              <a:t>)</a:t>
            </a:r>
          </a:p>
        </p:txBody>
      </p:sp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6BF18FD-47ED-3B53-254F-28011FDF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80" y="2079602"/>
            <a:ext cx="8575040" cy="43440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7946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trình: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F123FE3-BF00-AFB8-DBA8-53036A6B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536"/>
            <a:ext cx="5286352" cy="390019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1D8C066-5867-F914-89FA-DEFB177A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3242921"/>
            <a:ext cx="5516878" cy="131406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571B09E-F81C-4189-ED70-8C6DE7265755}"/>
              </a:ext>
            </a:extLst>
          </p:cNvPr>
          <p:cNvSpPr/>
          <p:nvPr/>
        </p:nvSpPr>
        <p:spPr>
          <a:xfrm>
            <a:off x="5286352" y="3760470"/>
            <a:ext cx="1354478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1236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8915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Cập nhật mã nguồn file </a:t>
            </a:r>
            <a:r>
              <a:rPr lang="vi-VN" sz="3600" dirty="0">
                <a:solidFill>
                  <a:srgbClr val="00B050"/>
                </a:solidFill>
              </a:rPr>
              <a:t>Menu.js: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C9DC1EA-1F83-0D60-4ABC-D40AC7DA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9187"/>
            <a:ext cx="7222603" cy="437692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 descr="A computer code with text&#10;&#10;Description automatically generated">
            <a:extLst>
              <a:ext uri="{FF2B5EF4-FFF2-40B4-BE49-F238E27FC236}">
                <a16:creationId xmlns:a16="http://schemas.microsoft.com/office/drawing/2014/main" id="{69748B0E-B55C-568C-AF12-55B9914A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98" y="4610099"/>
            <a:ext cx="7124700" cy="2247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2412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986DE-A275-B254-FA9E-DBEAA26379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777240"/>
            <a:ext cx="12191998" cy="6919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Chạy chương trình: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F123FE3-BF00-AFB8-DBA8-53036A6B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536"/>
            <a:ext cx="5286352" cy="3900191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571B09E-F81C-4189-ED70-8C6DE7265755}"/>
              </a:ext>
            </a:extLst>
          </p:cNvPr>
          <p:cNvSpPr/>
          <p:nvPr/>
        </p:nvSpPr>
        <p:spPr>
          <a:xfrm>
            <a:off x="5286352" y="3760470"/>
            <a:ext cx="1354478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E8AA17-9148-8A78-ED48-F26A9A79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3267065"/>
            <a:ext cx="5551170" cy="127255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93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6. XÁC THỰC NGƯỜI DÙNG VỚI JWT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C8C8F1-CCA7-3F9F-E881-24834FB266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212216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Giới thiệu về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endParaRPr lang="vi-VN" sz="3600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 hợp JWT trên Web API</a:t>
            </a:r>
          </a:p>
          <a:p>
            <a:pPr>
              <a:buFontTx/>
              <a:buChar char="-"/>
            </a:pPr>
            <a:r>
              <a:rPr lang="vi-VN" sz="3600" dirty="0"/>
              <a:t>Xác thực người dùng với </a:t>
            </a:r>
            <a:r>
              <a:rPr lang="vi-VN" sz="3600" dirty="0">
                <a:solidFill>
                  <a:srgbClr val="00B050"/>
                </a:solidFill>
              </a:rPr>
              <a:t>JWT</a:t>
            </a:r>
            <a:r>
              <a:rPr lang="vi-VN" sz="3600" dirty="0"/>
              <a:t> trên </a:t>
            </a:r>
            <a:r>
              <a:rPr lang="vi-VN" sz="3600" dirty="0">
                <a:solidFill>
                  <a:srgbClr val="00B050"/>
                </a:solidFill>
              </a:rPr>
              <a:t>React</a:t>
            </a: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2456698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GIỚI THIỆU VỀ JWT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EE7C306D-B4FF-A3DC-983B-188EEE88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8" y="902826"/>
            <a:ext cx="8045443" cy="55165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7961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TÍCH HỢP JWT TRÊN WEB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0"/>
            <a:ext cx="12191998" cy="305644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các package cần thiết</a:t>
            </a:r>
          </a:p>
          <a:p>
            <a:pPr>
              <a:buFontTx/>
              <a:buChar char="-"/>
            </a:pPr>
            <a:r>
              <a:rPr lang="vi-VN" sz="3200" dirty="0"/>
              <a:t>Cấu hình file </a:t>
            </a:r>
            <a:r>
              <a:rPr lang="vi-VN" sz="3200" dirty="0">
                <a:solidFill>
                  <a:srgbClr val="00B050"/>
                </a:solidFill>
              </a:rPr>
              <a:t>appsetting.json</a:t>
            </a:r>
            <a:endParaRPr lang="vi-VN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vi-VN" sz="3200" dirty="0"/>
              <a:t>Cấu hình file </a:t>
            </a:r>
            <a:r>
              <a:rPr lang="vi-VN" sz="3200" dirty="0">
                <a:solidFill>
                  <a:srgbClr val="00B050"/>
                </a:solidFill>
              </a:rPr>
              <a:t>Program.cs</a:t>
            </a:r>
          </a:p>
          <a:p>
            <a:pPr>
              <a:buFontTx/>
              <a:buChar char="-"/>
            </a:pPr>
            <a:r>
              <a:rPr lang="vi-VN" dirty="0"/>
              <a:t>Cấu hình </a:t>
            </a:r>
            <a:r>
              <a:rPr lang="vi-VN" dirty="0">
                <a:solidFill>
                  <a:srgbClr val="00B050"/>
                </a:solidFill>
              </a:rPr>
              <a:t>AccountController</a:t>
            </a:r>
          </a:p>
          <a:p>
            <a:pPr>
              <a:buFontTx/>
              <a:buChar char="-"/>
            </a:pPr>
            <a:r>
              <a:rPr lang="vi-VN" dirty="0"/>
              <a:t>Thử nghiệm </a:t>
            </a:r>
            <a:r>
              <a:rPr lang="vi-VN" dirty="0">
                <a:solidFill>
                  <a:srgbClr val="00B050"/>
                </a:solidFill>
              </a:rPr>
              <a:t>JWT </a:t>
            </a:r>
            <a:r>
              <a:rPr lang="vi-VN" dirty="0"/>
              <a:t>trên</a:t>
            </a:r>
            <a:r>
              <a:rPr lang="vi-VN" dirty="0">
                <a:solidFill>
                  <a:srgbClr val="00B050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409254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appsetting.json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0"/>
            <a:ext cx="12191998" cy="121621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các package cần thiết:</a:t>
            </a:r>
          </a:p>
          <a:p>
            <a:pPr>
              <a:buFont typeface="Wingdings" pitchFamily="2" charset="2"/>
              <a:buChar char="ü"/>
            </a:pPr>
            <a:r>
              <a:rPr lang="vi-V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dotnet add package Microsoft.AspNetCore.Authentication.JwtBearer</a:t>
            </a:r>
            <a:endParaRPr lang="en-V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130EDD2-126D-426F-3A95-207AC66B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5" y="2098490"/>
            <a:ext cx="8016550" cy="4354829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52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Program.cs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6082F11-78D1-0EA6-3678-1F598F95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5" y="1074421"/>
            <a:ext cx="11847489" cy="517617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314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A9E12D-934F-75E9-C771-939BBAB5C3B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1999" cy="765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VN" sz="4800" dirty="0"/>
              <a:t>1.MONOLITHIC ARCHITECTURE</a:t>
            </a:r>
          </a:p>
        </p:txBody>
      </p:sp>
      <p:pic>
        <p:nvPicPr>
          <p:cNvPr id="2" name="Graphic 1" descr="Database outline">
            <a:extLst>
              <a:ext uri="{FF2B5EF4-FFF2-40B4-BE49-F238E27FC236}">
                <a16:creationId xmlns:a16="http://schemas.microsoft.com/office/drawing/2014/main" id="{CC518B71-C57C-06AF-F5AA-E676BD31F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9814" y="957987"/>
            <a:ext cx="1682185" cy="16821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EEE0DA-F003-B22F-AEDB-8D988ABCDB2A}"/>
              </a:ext>
            </a:extLst>
          </p:cNvPr>
          <p:cNvGrpSpPr/>
          <p:nvPr/>
        </p:nvGrpSpPr>
        <p:grpSpPr>
          <a:xfrm>
            <a:off x="5843285" y="2993502"/>
            <a:ext cx="4844006" cy="2782265"/>
            <a:chOff x="4755265" y="2125401"/>
            <a:chExt cx="4844006" cy="27822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4561C8-915A-6FA8-B622-4CC8F48C0BD5}"/>
                </a:ext>
              </a:extLst>
            </p:cNvPr>
            <p:cNvSpPr/>
            <p:nvPr/>
          </p:nvSpPr>
          <p:spPr>
            <a:xfrm>
              <a:off x="4755265" y="2125401"/>
              <a:ext cx="4844006" cy="278226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9088A4-758B-49B3-685E-629FF28769BA}"/>
                </a:ext>
              </a:extLst>
            </p:cNvPr>
            <p:cNvSpPr/>
            <p:nvPr/>
          </p:nvSpPr>
          <p:spPr>
            <a:xfrm>
              <a:off x="5879939" y="2437615"/>
              <a:ext cx="2210765" cy="405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Catalog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150758-F117-5AEB-E230-43850D2899F8}"/>
                </a:ext>
              </a:extLst>
            </p:cNvPr>
            <p:cNvSpPr/>
            <p:nvPr/>
          </p:nvSpPr>
          <p:spPr>
            <a:xfrm>
              <a:off x="5256832" y="3295794"/>
              <a:ext cx="1487347" cy="405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43375E-8D83-F87F-C661-080A556CD4AD}"/>
                </a:ext>
              </a:extLst>
            </p:cNvPr>
            <p:cNvSpPr/>
            <p:nvPr/>
          </p:nvSpPr>
          <p:spPr>
            <a:xfrm>
              <a:off x="5541375" y="4101730"/>
              <a:ext cx="918259" cy="405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D3E50D-2478-2356-7471-B791B577FEF2}"/>
                </a:ext>
              </a:extLst>
            </p:cNvPr>
            <p:cNvSpPr/>
            <p:nvPr/>
          </p:nvSpPr>
          <p:spPr>
            <a:xfrm>
              <a:off x="7579488" y="3295794"/>
              <a:ext cx="1315656" cy="405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Payment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F11BD4-E6FD-25BF-E028-09A0FD3D50F2}"/>
                </a:ext>
              </a:extLst>
            </p:cNvPr>
            <p:cNvSpPr/>
            <p:nvPr/>
          </p:nvSpPr>
          <p:spPr>
            <a:xfrm>
              <a:off x="7579488" y="4101730"/>
              <a:ext cx="1315656" cy="4051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Delivery</a:t>
              </a:r>
            </a:p>
          </p:txBody>
        </p:sp>
      </p:grp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4BBBB214-00E3-FB1A-1BAC-DBFB339B6ADB}"/>
              </a:ext>
            </a:extLst>
          </p:cNvPr>
          <p:cNvSpPr/>
          <p:nvPr/>
        </p:nvSpPr>
        <p:spPr>
          <a:xfrm rot="10800000">
            <a:off x="7951808" y="1700161"/>
            <a:ext cx="2893668" cy="1252223"/>
          </a:xfrm>
          <a:prstGeom prst="leftUpArrow">
            <a:avLst>
              <a:gd name="adj1" fmla="val 8362"/>
              <a:gd name="adj2" fmla="val 13446"/>
              <a:gd name="adj3" fmla="val 222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08D93C-0A31-8E35-AE78-487794097CD3}"/>
              </a:ext>
            </a:extLst>
          </p:cNvPr>
          <p:cNvGrpSpPr/>
          <p:nvPr/>
        </p:nvGrpSpPr>
        <p:grpSpPr>
          <a:xfrm>
            <a:off x="706045" y="1375279"/>
            <a:ext cx="1959759" cy="4671101"/>
            <a:chOff x="395551" y="1152861"/>
            <a:chExt cx="1959759" cy="4671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39A288-456B-7BC4-A761-A190D8494DAD}"/>
                </a:ext>
              </a:extLst>
            </p:cNvPr>
            <p:cNvSpPr/>
            <p:nvPr/>
          </p:nvSpPr>
          <p:spPr>
            <a:xfrm>
              <a:off x="399188" y="1668651"/>
              <a:ext cx="1956122" cy="415531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4AEB84-3512-6D46-A051-1B82F4D314E8}"/>
                </a:ext>
              </a:extLst>
            </p:cNvPr>
            <p:cNvSpPr/>
            <p:nvPr/>
          </p:nvSpPr>
          <p:spPr>
            <a:xfrm>
              <a:off x="395551" y="1152861"/>
              <a:ext cx="1956122" cy="51593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VN" sz="3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5F3EC7-8174-7BC4-82FE-9B1033C4B325}"/>
              </a:ext>
            </a:extLst>
          </p:cNvPr>
          <p:cNvGrpSpPr/>
          <p:nvPr/>
        </p:nvGrpSpPr>
        <p:grpSpPr>
          <a:xfrm>
            <a:off x="865609" y="3944623"/>
            <a:ext cx="1323151" cy="1109183"/>
            <a:chOff x="572993" y="2831907"/>
            <a:chExt cx="1323151" cy="1109183"/>
          </a:xfrm>
        </p:grpSpPr>
        <p:pic>
          <p:nvPicPr>
            <p:cNvPr id="19" name="Graphic 18" descr="Internet outline">
              <a:extLst>
                <a:ext uri="{FF2B5EF4-FFF2-40B4-BE49-F238E27FC236}">
                  <a16:creationId xmlns:a16="http://schemas.microsoft.com/office/drawing/2014/main" id="{E44EBB54-94CE-049B-6AA4-3729590CC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744" y="302669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User outline">
              <a:extLst>
                <a:ext uri="{FF2B5EF4-FFF2-40B4-BE49-F238E27FC236}">
                  <a16:creationId xmlns:a16="http://schemas.microsoft.com/office/drawing/2014/main" id="{2F8B969C-E371-8AC8-470F-185D38D7F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993" y="2831907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7F91D7-D7A3-4200-4C3F-3AB614E7A635}"/>
              </a:ext>
            </a:extLst>
          </p:cNvPr>
          <p:cNvGrpSpPr/>
          <p:nvPr/>
        </p:nvGrpSpPr>
        <p:grpSpPr>
          <a:xfrm>
            <a:off x="1069985" y="2259083"/>
            <a:ext cx="1024445" cy="1046633"/>
            <a:chOff x="513143" y="1284746"/>
            <a:chExt cx="1024445" cy="1046633"/>
          </a:xfrm>
        </p:grpSpPr>
        <p:pic>
          <p:nvPicPr>
            <p:cNvPr id="22" name="Graphic 21" descr="User outline">
              <a:extLst>
                <a:ext uri="{FF2B5EF4-FFF2-40B4-BE49-F238E27FC236}">
                  <a16:creationId xmlns:a16="http://schemas.microsoft.com/office/drawing/2014/main" id="{247B74E2-6D05-61A4-F461-A8D53B2D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3143" y="128474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Smart Phone outline">
              <a:extLst>
                <a:ext uri="{FF2B5EF4-FFF2-40B4-BE49-F238E27FC236}">
                  <a16:creationId xmlns:a16="http://schemas.microsoft.com/office/drawing/2014/main" id="{7F7DA416-EE9D-D21F-D05D-2027FCCD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005" y="1671796"/>
              <a:ext cx="659583" cy="659583"/>
            </a:xfrm>
            <a:prstGeom prst="rect">
              <a:avLst/>
            </a:prstGeom>
          </p:spPr>
        </p:pic>
      </p:grp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D74DB28D-E6A7-9EF4-22FA-15600CC9203C}"/>
              </a:ext>
            </a:extLst>
          </p:cNvPr>
          <p:cNvSpPr/>
          <p:nvPr/>
        </p:nvSpPr>
        <p:spPr>
          <a:xfrm>
            <a:off x="2690327" y="4059754"/>
            <a:ext cx="3152958" cy="21130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5542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Program.cs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91540"/>
            <a:ext cx="12191998" cy="55435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Services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AddAuthentication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options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=&gt;</a:t>
            </a:r>
          </a:p>
          <a:p>
            <a:pPr marL="361950" indent="0">
              <a:buNone/>
            </a:pP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options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DefaultAuthenticateScheme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JwtBearerDefaults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AuthenticationScheme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options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DefaultChallengeScheme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JwtBearerDefaults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AuthenticationScheme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AddJwtBearer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options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=&gt;</a:t>
            </a:r>
          </a:p>
          <a:p>
            <a:pPr marL="361950" indent="0">
              <a:buNone/>
            </a:pP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options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TokenValidationParameters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TokenValidationParameters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076325" indent="0">
              <a:buNone/>
            </a:pP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ValidateIssuer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true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ValidateAudience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true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ValidateLifetime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true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ValidateIssuerSigningKey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true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076325" indent="0">
              <a:buNone/>
            </a:pP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ValidIssuer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Configuration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Jwt:Issuer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],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ValidAudience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Configuration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Jwt:Issuer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],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076325" indent="0">
              <a:buNone/>
            </a:pP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IssuerSigningKey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SymmetricSecurityKey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Encoding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UTF8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GetBytes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builder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0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Configuration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Jwt:Key</a:t>
            </a:r>
            <a:r>
              <a:rPr lang="en-US" sz="20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]))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};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0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});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5328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Program.cs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-up of a red line&#10;&#10;Description automatically generated">
            <a:extLst>
              <a:ext uri="{FF2B5EF4-FFF2-40B4-BE49-F238E27FC236}">
                <a16:creationId xmlns:a16="http://schemas.microsoft.com/office/drawing/2014/main" id="{B856AEE2-41ED-35B5-1D4E-FCD042E3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61" y="1149257"/>
            <a:ext cx="7107979" cy="213239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37219A-AD7B-14A5-BED1-988C82260599}"/>
              </a:ext>
            </a:extLst>
          </p:cNvPr>
          <p:cNvSpPr txBox="1">
            <a:spLocks/>
          </p:cNvSpPr>
          <p:nvPr/>
        </p:nvSpPr>
        <p:spPr>
          <a:xfrm>
            <a:off x="0" y="3542058"/>
            <a:ext cx="12191998" cy="754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vi-VN" sz="3600" dirty="0"/>
              <a:t>Sử dụng [Authorize] cho </a:t>
            </a:r>
            <a:r>
              <a:rPr lang="vi-VN" sz="3600" dirty="0">
                <a:solidFill>
                  <a:srgbClr val="00B050"/>
                </a:solidFill>
              </a:rPr>
              <a:t>EmployeeController, API Logout</a:t>
            </a:r>
            <a:r>
              <a:rPr lang="vi-VN" sz="3600" dirty="0"/>
              <a:t>: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876A657-F9C3-00EB-0FEB-08DB69DC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1110"/>
            <a:ext cx="5726430" cy="148097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2" name="Picture 1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2D3F41EE-E9DE-2C44-633F-A1EED0E2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727" y="4391110"/>
            <a:ext cx="6004273" cy="148729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974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AccountController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C00A2AE-A7BB-E0AA-7C56-ADB25A25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74" y="942030"/>
            <a:ext cx="8770052" cy="545375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4916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AccountController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70315D5-505D-7F6A-2A98-F3F069B1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28" y="960120"/>
            <a:ext cx="10417344" cy="543465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1886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AccountController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6039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private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GenerateJsonWebToken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ApplicationUser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user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var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claims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[]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Claim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JwtRegisteredClaimNames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Sub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user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UserName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),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Claim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JwtRegisteredClaimNames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Jti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Guid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NewGuid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()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ToString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())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var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key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SymmetricSecurityKey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Encoding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UTF8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GetBytes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(_configuration[</a:t>
            </a:r>
            <a:r>
              <a:rPr lang="en-US" sz="22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Jwt:Key</a:t>
            </a:r>
            <a:r>
              <a:rPr lang="en-US" sz="22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]));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var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creds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SigningCredentials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key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SecurityAlgorithms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HmacSha256);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var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token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JwtSecurityToken</a:t>
            </a:r>
            <a:r>
              <a:rPr lang="en-US" sz="22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issuer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_configuration[</a:t>
            </a:r>
            <a:r>
              <a:rPr lang="en-US" sz="22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Jwt:Issuer</a:t>
            </a:r>
            <a:r>
              <a:rPr lang="en-US" sz="22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],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audience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_configuration[</a:t>
            </a:r>
            <a:r>
              <a:rPr lang="en-US" sz="22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Jwt:Audience</a:t>
            </a:r>
            <a:r>
              <a:rPr lang="en-US" sz="22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],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claims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claims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expires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DateTime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Now</a:t>
            </a:r>
            <a:r>
              <a:rPr lang="en-US" sz="2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AddMinutes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>
                <a:solidFill>
                  <a:srgbClr val="098658"/>
                </a:solidFill>
                <a:effectLst/>
                <a:highlight>
                  <a:srgbClr val="FFFFFF"/>
                </a:highlight>
              </a:rPr>
              <a:t>30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),</a:t>
            </a:r>
            <a:r>
              <a:rPr lang="en-US" sz="22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signingCredentials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creds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);</a:t>
            </a:r>
            <a:endParaRPr lang="en-US" sz="22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2200" b="0" dirty="0">
                <a:solidFill>
                  <a:srgbClr val="AF00DB"/>
                </a:solidFill>
                <a:effectLst/>
                <a:highlight>
                  <a:srgbClr val="FFFFFF"/>
                </a:highlight>
              </a:rPr>
              <a:t>return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2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JwtSecurityTokenHandler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()</a:t>
            </a:r>
            <a:r>
              <a:rPr lang="en-US" sz="22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2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WriteToken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22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token</a:t>
            </a: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);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</a:t>
            </a:r>
            <a:endParaRPr lang="en-US" sz="22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1783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AccountController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F72855F-4629-BA1E-D25B-88C3B261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897" y="968999"/>
            <a:ext cx="9122204" cy="5420273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4434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Thử nghiệm JWT trên web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245591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Truy cập API Login (đăng nhập thất bại)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3600" dirty="0"/>
              <a:t>=&gt; Lỗi do khóa bí mật (SecretKey) bạn sử dụng để tạo JWT có kích thước không đủ. Để sử dụng thuật toán HMAC-SHA256, khóa bí mật của bạn cần có kích thước ít nhất 256 bit (32 byte).</a:t>
            </a:r>
            <a:endParaRPr lang="vi-VN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0004046-5899-73FF-8CEE-A32F7537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2" y="3583753"/>
            <a:ext cx="11937574" cy="231242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9672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appsetting.json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981778"/>
            <a:ext cx="12191998" cy="754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3600" dirty="0"/>
              <a:t>"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yourSecretKeyWithAtLeast32Characters1234567890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645FFB6-342C-0155-1E4E-B6B3AF33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95" y="2498961"/>
            <a:ext cx="11662009" cy="236982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876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Thử nghiệm JWT trên web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75437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Truy cập API Login (đăng nhập thành công và trả về token)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 descr="A black rectangular object with green text&#10;&#10;Description automatically generated">
            <a:extLst>
              <a:ext uri="{FF2B5EF4-FFF2-40B4-BE49-F238E27FC236}">
                <a16:creationId xmlns:a16="http://schemas.microsoft.com/office/drawing/2014/main" id="{266A7506-E14E-E96B-EA20-4614A5CC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17" y="2489409"/>
            <a:ext cx="11404764" cy="197249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9521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Program.cs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F6B8B5-1C8A-7F7A-6EF3-F0DE85DD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32" y="996126"/>
            <a:ext cx="6944534" cy="535895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78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7CC15E21-0630-41FE-1D1E-25DD5DC55932}"/>
              </a:ext>
            </a:extLst>
          </p:cNvPr>
          <p:cNvGrpSpPr/>
          <p:nvPr/>
        </p:nvGrpSpPr>
        <p:grpSpPr>
          <a:xfrm>
            <a:off x="281489" y="1467615"/>
            <a:ext cx="1959759" cy="4671101"/>
            <a:chOff x="395551" y="1152861"/>
            <a:chExt cx="1959759" cy="46711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A27E6A-8BD4-7E73-5112-CF59C970FFFF}"/>
                </a:ext>
              </a:extLst>
            </p:cNvPr>
            <p:cNvSpPr/>
            <p:nvPr/>
          </p:nvSpPr>
          <p:spPr>
            <a:xfrm>
              <a:off x="399188" y="1668651"/>
              <a:ext cx="1956122" cy="415531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461086A-E23B-A767-1E07-402EE48509DD}"/>
                </a:ext>
              </a:extLst>
            </p:cNvPr>
            <p:cNvSpPr/>
            <p:nvPr/>
          </p:nvSpPr>
          <p:spPr>
            <a:xfrm>
              <a:off x="395551" y="1152861"/>
              <a:ext cx="1956122" cy="51593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VN" sz="34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7CA9E12D-934F-75E9-C771-939BBAB5C3B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1999" cy="765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VN" sz="4800" dirty="0"/>
              <a:t>2.MICROSERVICE ARCHITECTURE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905B3D0A-4E0F-4DCE-FFA7-94262694849D}"/>
              </a:ext>
            </a:extLst>
          </p:cNvPr>
          <p:cNvSpPr/>
          <p:nvPr/>
        </p:nvSpPr>
        <p:spPr>
          <a:xfrm>
            <a:off x="9564542" y="1440144"/>
            <a:ext cx="1199915" cy="15930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0F641DC8-0BF2-43B8-5746-6D4281211B1A}"/>
              </a:ext>
            </a:extLst>
          </p:cNvPr>
          <p:cNvSpPr/>
          <p:nvPr/>
        </p:nvSpPr>
        <p:spPr>
          <a:xfrm>
            <a:off x="9564542" y="2505900"/>
            <a:ext cx="1199915" cy="15930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4844BAC0-0D69-0ADC-E3B7-B8B41CC16AA9}"/>
              </a:ext>
            </a:extLst>
          </p:cNvPr>
          <p:cNvSpPr/>
          <p:nvPr/>
        </p:nvSpPr>
        <p:spPr>
          <a:xfrm>
            <a:off x="9564542" y="3587005"/>
            <a:ext cx="1199915" cy="15930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F8FBEA9E-851F-DB41-DD93-3B121D8BA690}"/>
              </a:ext>
            </a:extLst>
          </p:cNvPr>
          <p:cNvSpPr/>
          <p:nvPr/>
        </p:nvSpPr>
        <p:spPr>
          <a:xfrm>
            <a:off x="9564541" y="4671416"/>
            <a:ext cx="1199915" cy="15930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0D0ABABF-39B6-A3E1-4EF3-B52D5D980CF0}"/>
              </a:ext>
            </a:extLst>
          </p:cNvPr>
          <p:cNvSpPr/>
          <p:nvPr/>
        </p:nvSpPr>
        <p:spPr>
          <a:xfrm>
            <a:off x="9564540" y="5861572"/>
            <a:ext cx="1199915" cy="15930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3" name="Graphic 32" descr="Database outline">
            <a:extLst>
              <a:ext uri="{FF2B5EF4-FFF2-40B4-BE49-F238E27FC236}">
                <a16:creationId xmlns:a16="http://schemas.microsoft.com/office/drawing/2014/main" id="{79550115-27CA-4C5A-F69F-00AF710EC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561" y="1133583"/>
            <a:ext cx="765809" cy="765809"/>
          </a:xfrm>
          <a:prstGeom prst="rect">
            <a:avLst/>
          </a:prstGeom>
        </p:spPr>
      </p:pic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DE8C3479-327E-1F87-EA43-7630F84F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560" y="2199146"/>
            <a:ext cx="765809" cy="765809"/>
          </a:xfrm>
          <a:prstGeom prst="rect">
            <a:avLst/>
          </a:prstGeom>
        </p:spPr>
      </p:pic>
      <p:pic>
        <p:nvPicPr>
          <p:cNvPr id="35" name="Graphic 34" descr="Database outline">
            <a:extLst>
              <a:ext uri="{FF2B5EF4-FFF2-40B4-BE49-F238E27FC236}">
                <a16:creationId xmlns:a16="http://schemas.microsoft.com/office/drawing/2014/main" id="{98650050-7585-75BC-5171-EED5FB10F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560" y="3283752"/>
            <a:ext cx="765809" cy="765809"/>
          </a:xfrm>
          <a:prstGeom prst="rect">
            <a:avLst/>
          </a:prstGeom>
        </p:spPr>
      </p:pic>
      <p:pic>
        <p:nvPicPr>
          <p:cNvPr id="36" name="Graphic 35" descr="Database outline">
            <a:extLst>
              <a:ext uri="{FF2B5EF4-FFF2-40B4-BE49-F238E27FC236}">
                <a16:creationId xmlns:a16="http://schemas.microsoft.com/office/drawing/2014/main" id="{B19E4036-433F-D071-D396-90029C4D6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559" y="5558318"/>
            <a:ext cx="765809" cy="765809"/>
          </a:xfrm>
          <a:prstGeom prst="rect">
            <a:avLst/>
          </a:prstGeom>
        </p:spPr>
      </p:pic>
      <p:pic>
        <p:nvPicPr>
          <p:cNvPr id="37" name="Graphic 36" descr="Database outline">
            <a:extLst>
              <a:ext uri="{FF2B5EF4-FFF2-40B4-BE49-F238E27FC236}">
                <a16:creationId xmlns:a16="http://schemas.microsoft.com/office/drawing/2014/main" id="{B4A32F8B-695C-663A-4F7D-11C042F8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558" y="4368163"/>
            <a:ext cx="765809" cy="765809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35929331-4F16-9EFA-8E23-94E227388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778328"/>
              </p:ext>
            </p:extLst>
          </p:nvPr>
        </p:nvGraphicFramePr>
        <p:xfrm>
          <a:off x="4821499" y="990675"/>
          <a:ext cx="492438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E8F5A55A-AFBF-9818-5239-27E1BA53035F}"/>
              </a:ext>
            </a:extLst>
          </p:cNvPr>
          <p:cNvGrpSpPr/>
          <p:nvPr/>
        </p:nvGrpSpPr>
        <p:grpSpPr>
          <a:xfrm>
            <a:off x="465251" y="4116824"/>
            <a:ext cx="1323151" cy="1109183"/>
            <a:chOff x="572993" y="2831907"/>
            <a:chExt cx="1323151" cy="1109183"/>
          </a:xfrm>
        </p:grpSpPr>
        <p:pic>
          <p:nvPicPr>
            <p:cNvPr id="46" name="Graphic 45" descr="Internet outline">
              <a:extLst>
                <a:ext uri="{FF2B5EF4-FFF2-40B4-BE49-F238E27FC236}">
                  <a16:creationId xmlns:a16="http://schemas.microsoft.com/office/drawing/2014/main" id="{33B4B198-DE74-ABD1-1DBB-711188BF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1744" y="3026690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User outline">
              <a:extLst>
                <a:ext uri="{FF2B5EF4-FFF2-40B4-BE49-F238E27FC236}">
                  <a16:creationId xmlns:a16="http://schemas.microsoft.com/office/drawing/2014/main" id="{3FC5A77F-DAA5-EA4B-FD53-1D4434081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2993" y="2831907"/>
              <a:ext cx="914400" cy="9144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49D65C-55D8-E4F6-67B9-43DB53AB607A}"/>
              </a:ext>
            </a:extLst>
          </p:cNvPr>
          <p:cNvGrpSpPr/>
          <p:nvPr/>
        </p:nvGrpSpPr>
        <p:grpSpPr>
          <a:xfrm>
            <a:off x="706355" y="2221575"/>
            <a:ext cx="1024445" cy="1046633"/>
            <a:chOff x="513143" y="1284746"/>
            <a:chExt cx="1024445" cy="1046633"/>
          </a:xfrm>
        </p:grpSpPr>
        <p:pic>
          <p:nvPicPr>
            <p:cNvPr id="42" name="Graphic 41" descr="User outline">
              <a:extLst>
                <a:ext uri="{FF2B5EF4-FFF2-40B4-BE49-F238E27FC236}">
                  <a16:creationId xmlns:a16="http://schemas.microsoft.com/office/drawing/2014/main" id="{0ED34BE7-60EF-8AE3-D815-E344AE30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3143" y="1284746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Smart Phone outline">
              <a:extLst>
                <a:ext uri="{FF2B5EF4-FFF2-40B4-BE49-F238E27FC236}">
                  <a16:creationId xmlns:a16="http://schemas.microsoft.com/office/drawing/2014/main" id="{B5938CBF-4A1A-E56A-E3B0-2CDD970D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8005" y="1671796"/>
              <a:ext cx="659583" cy="659583"/>
            </a:xfrm>
            <a:prstGeom prst="rect">
              <a:avLst/>
            </a:prstGeom>
          </p:spPr>
        </p:pic>
      </p:grp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FAA278D3-3FF4-DFB2-2141-DA9056C74EEF}"/>
              </a:ext>
            </a:extLst>
          </p:cNvPr>
          <p:cNvSpPr/>
          <p:nvPr/>
        </p:nvSpPr>
        <p:spPr>
          <a:xfrm>
            <a:off x="2244885" y="3666656"/>
            <a:ext cx="2576614" cy="15930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9401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file Program.cs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60396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builder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Services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AddSwaggerGen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=&gt;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18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SwaggerDoc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"v1"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OpenApiInfo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Title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"My API"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Version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"v1"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18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AddSecurityDefinition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"Bearer"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OpenApiSecurityScheme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ParameterLocation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Header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Description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"Bearer JWT_VALUE"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Name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"Authorization"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SecuritySchemeType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ApiKey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Scheme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"Bearer"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});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18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AddSecurityRequirement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OpenApiSecurityRequirement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</a:p>
          <a:p>
            <a:pPr marL="712788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076325" indent="0"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OpenApiSecurityScheme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473200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Reference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OpenApiReference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Type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ReferenceType</a:t>
            </a:r>
            <a:r>
              <a:rPr lang="en-US" sz="18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 sz="1800" b="0" dirty="0" err="1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SecurityScheme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Id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"Bearer"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1076325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[]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{</a:t>
            </a:r>
            <a:r>
              <a:rPr lang="en-US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712788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61950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});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1800" b="0" dirty="0">
                <a:solidFill>
                  <a:srgbClr val="222222"/>
                </a:solidFill>
                <a:effectLst/>
                <a:highlight>
                  <a:srgbClr val="FFFFFF"/>
                </a:highlight>
              </a:rPr>
              <a:t>});</a:t>
            </a:r>
            <a:endParaRPr lang="en-US" sz="1800" b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6960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Thử nghiệm JWT trên web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75437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Chạy chương trình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 descr="A white and green striped background&#10;&#10;Description automatically generated">
            <a:extLst>
              <a:ext uri="{FF2B5EF4-FFF2-40B4-BE49-F238E27FC236}">
                <a16:creationId xmlns:a16="http://schemas.microsoft.com/office/drawing/2014/main" id="{59CDD1BD-E0F0-AA33-5F83-F06F927E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5" y="1838536"/>
            <a:ext cx="11789329" cy="390111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4929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Thử nghiệm JWT trên web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194772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Đăng nhập vào hệ thống để nhận token</a:t>
            </a:r>
          </a:p>
          <a:p>
            <a:pPr>
              <a:buFontTx/>
              <a:buChar char="-"/>
            </a:pPr>
            <a:r>
              <a:rPr lang="vi-VN" sz="3600" dirty="0"/>
              <a:t>Bấm vào Authorize ở góc trên bên phải để nhập token theo cú pháp: "</a:t>
            </a:r>
            <a:r>
              <a:rPr lang="vi-VN" sz="3600" dirty="0">
                <a:solidFill>
                  <a:srgbClr val="00B050"/>
                </a:solidFill>
              </a:rPr>
              <a:t>Bearer </a:t>
            </a:r>
            <a:r>
              <a:rPr lang="vi-VN" sz="3600" dirty="0">
                <a:solidFill>
                  <a:srgbClr val="FF0000"/>
                </a:solidFill>
              </a:rPr>
              <a:t>TOKEN</a:t>
            </a:r>
            <a:r>
              <a:rPr lang="vi-VN" sz="3600" dirty="0"/>
              <a:t>"</a:t>
            </a:r>
            <a:endParaRPr lang="vi-VN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328EDCC-32AC-E06B-83F1-051B6CAE1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6591"/>
            <a:ext cx="5162655" cy="26098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 descr="A screenshot of a login page&#10;&#10;Description automatically generated">
            <a:extLst>
              <a:ext uri="{FF2B5EF4-FFF2-40B4-BE49-F238E27FC236}">
                <a16:creationId xmlns:a16="http://schemas.microsoft.com/office/drawing/2014/main" id="{70A305E4-DBB1-ABEC-B5CF-22FC3698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80" y="3196591"/>
            <a:ext cx="5113320" cy="260985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337469D-5EB5-4BED-B72B-F0C182412BBA}"/>
              </a:ext>
            </a:extLst>
          </p:cNvPr>
          <p:cNvSpPr/>
          <p:nvPr/>
        </p:nvSpPr>
        <p:spPr>
          <a:xfrm>
            <a:off x="5162655" y="4501516"/>
            <a:ext cx="1916025" cy="4705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0301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Thử nghiệm JWT trên web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31"/>
            <a:ext cx="12191998" cy="754379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/>
              <a:t>Chạy chương trình và truy cập vào api </a:t>
            </a:r>
            <a:r>
              <a:rPr lang="vi-VN" sz="3600" dirty="0">
                <a:solidFill>
                  <a:srgbClr val="00B050"/>
                </a:solidFill>
              </a:rPr>
              <a:t>Employee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C0BCDB-63F2-CBDC-9D36-46075E82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3" y="1838536"/>
            <a:ext cx="11715612" cy="408573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6183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Cấu hình AccountController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7343376-9CE1-267D-80C9-3550E566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992860"/>
            <a:ext cx="7772400" cy="461889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B4E95C57-3B3D-A3ED-C415-3D4E96AA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5850233"/>
            <a:ext cx="7772400" cy="100776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7858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/>
          </a:bodyPr>
          <a:lstStyle/>
          <a:p>
            <a:r>
              <a:rPr lang="en-VN" sz="4200" dirty="0"/>
              <a:t>XÁC THỰC NGƯỜI DÙNG VỚI JWT TRÊN 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18329"/>
            <a:ext cx="12191998" cy="381154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componet 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src/components/employee/ListEmployee</a:t>
            </a:r>
            <a:endParaRPr lang="vi-VN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componet 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src/components/employee/AddEmployee</a:t>
            </a:r>
            <a:endParaRPr lang="vi-VN" sz="3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componet </a:t>
            </a:r>
            <a:r>
              <a:rPr lang="vi-V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src/components/employee/EditEmployee</a:t>
            </a:r>
            <a:endParaRPr lang="vi-VN" sz="3200" dirty="0"/>
          </a:p>
          <a:p>
            <a:pPr>
              <a:buFontTx/>
              <a:buChar char="-"/>
            </a:pPr>
            <a:r>
              <a:rPr lang="vi-VN" sz="3200" dirty="0"/>
              <a:t>Cấu hình file </a:t>
            </a:r>
            <a:r>
              <a:rPr lang="vi-VN" sz="3200" dirty="0">
                <a:solidFill>
                  <a:srgbClr val="00B050"/>
                </a:solidFill>
              </a:rPr>
              <a:t>app.js</a:t>
            </a:r>
          </a:p>
          <a:p>
            <a:pPr>
              <a:buFontTx/>
              <a:buChar char="-"/>
            </a:pPr>
            <a:r>
              <a:rPr lang="vi-VN" dirty="0"/>
              <a:t>Cấu hình file </a:t>
            </a:r>
            <a:r>
              <a:rPr lang="vi-VN" dirty="0">
                <a:solidFill>
                  <a:srgbClr val="00B050"/>
                </a:solidFill>
              </a:rPr>
              <a:t>Menu.js</a:t>
            </a:r>
          </a:p>
          <a:p>
            <a:pPr>
              <a:buFontTx/>
              <a:buChar char="-"/>
            </a:pPr>
            <a:r>
              <a:rPr lang="vi-VN" dirty="0"/>
              <a:t>Thử nghiệm </a:t>
            </a:r>
            <a:r>
              <a:rPr lang="vi-VN" dirty="0">
                <a:solidFill>
                  <a:srgbClr val="00B050"/>
                </a:solidFill>
              </a:rPr>
              <a:t>JWT </a:t>
            </a:r>
            <a:r>
              <a:rPr lang="vi-VN" dirty="0"/>
              <a:t>trên</a:t>
            </a:r>
            <a:r>
              <a:rPr lang="vi-VN" dirty="0">
                <a:solidFill>
                  <a:srgbClr val="00B050"/>
                </a:solidFill>
              </a:rPr>
              <a:t> React</a:t>
            </a:r>
          </a:p>
        </p:txBody>
      </p:sp>
    </p:spTree>
    <p:extLst>
      <p:ext uri="{BB962C8B-B14F-4D97-AF65-F5344CB8AC3E}">
        <p14:creationId xmlns:p14="http://schemas.microsoft.com/office/powerpoint/2010/main" val="2415276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/>
          </a:bodyPr>
          <a:lstStyle/>
          <a:p>
            <a:r>
              <a:rPr lang="en-VN" sz="4200" dirty="0"/>
              <a:t>Cấu hình file App.js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3B6C7D6-B013-8992-F032-E8E1593E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67" y="1054582"/>
            <a:ext cx="8341666" cy="49989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4654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/>
          </a:bodyPr>
          <a:lstStyle/>
          <a:p>
            <a:r>
              <a:rPr lang="en-VN" sz="4200" dirty="0"/>
              <a:t>Cấu hình file Menu.js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C006ECB-2D46-71D5-2111-B498BFD8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90368"/>
            <a:ext cx="5528298" cy="15848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1E6A7E3-B989-E5C6-14BC-32109167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15" y="902824"/>
            <a:ext cx="6553084" cy="5955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5276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/>
          </a:bodyPr>
          <a:lstStyle/>
          <a:p>
            <a:r>
              <a:rPr lang="en-VN" sz="4200" dirty="0"/>
              <a:t>Cấu hình file LoginModal.js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823574D-69EB-FC47-C17C-1E1B2FF6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74" y="1102649"/>
            <a:ext cx="9594452" cy="51824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25965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54379"/>
          </a:xfrm>
        </p:spPr>
        <p:txBody>
          <a:bodyPr>
            <a:normAutofit/>
          </a:bodyPr>
          <a:lstStyle/>
          <a:p>
            <a:r>
              <a:rPr lang="en-VN" sz="4200" dirty="0"/>
              <a:t>Thử nghiệm JWT trên 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29445F-32AD-4263-CECB-AC4758F3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084"/>
            <a:ext cx="7493000" cy="219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597E1E8-2743-19E5-805B-290718FF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9" y="3683883"/>
            <a:ext cx="7772400" cy="3174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Bent-Up Arrow 12">
            <a:extLst>
              <a:ext uri="{FF2B5EF4-FFF2-40B4-BE49-F238E27FC236}">
                <a16:creationId xmlns:a16="http://schemas.microsoft.com/office/drawing/2014/main" id="{AB59933D-2DD9-8CB0-E024-A3FB1F405923}"/>
              </a:ext>
            </a:extLst>
          </p:cNvPr>
          <p:cNvSpPr/>
          <p:nvPr/>
        </p:nvSpPr>
        <p:spPr>
          <a:xfrm rot="5400000">
            <a:off x="2072349" y="3069702"/>
            <a:ext cx="2346768" cy="2347731"/>
          </a:xfrm>
          <a:prstGeom prst="bentUpArrow">
            <a:avLst>
              <a:gd name="adj1" fmla="val 7737"/>
              <a:gd name="adj2" fmla="val 7491"/>
              <a:gd name="adj3" fmla="val 92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8583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6580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II. 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4580964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 project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project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</a:p>
          <a:p>
            <a:pPr marL="457200" indent="-457200">
              <a:buAutoNum type="arabicPeriod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 hợp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vào dự án</a:t>
            </a:r>
            <a:endParaRPr lang="en-VN" sz="3600" dirty="0"/>
          </a:p>
          <a:p>
            <a:pPr marL="457200" indent="-457200">
              <a:buAutoNum type="arabicPeriod"/>
            </a:pPr>
            <a:r>
              <a:rPr lang="en-VN" sz="3600" dirty="0"/>
              <a:t>Tạo class </a:t>
            </a:r>
            <a:r>
              <a:rPr lang="en-VN" sz="3600" dirty="0">
                <a:solidFill>
                  <a:srgbClr val="00B050"/>
                </a:solidFill>
              </a:rPr>
              <a:t>Employee</a:t>
            </a:r>
            <a:r>
              <a:rPr lang="en-VN" sz="3600" dirty="0"/>
              <a:t> và tạo dữ liệu ngẫu nhiên</a:t>
            </a:r>
          </a:p>
          <a:p>
            <a:pPr marL="457200" indent="-457200">
              <a:buAutoNum type="arabicPeriod"/>
            </a:pPr>
            <a:r>
              <a:rPr lang="en-VN" sz="3600" dirty="0"/>
              <a:t>Sinh mã cho </a:t>
            </a:r>
            <a:r>
              <a:rPr lang="en-VN" sz="3600" dirty="0">
                <a:solidFill>
                  <a:srgbClr val="00B050"/>
                </a:solidFill>
              </a:rPr>
              <a:t>API EmployeeController</a:t>
            </a:r>
          </a:p>
          <a:p>
            <a:pPr marL="457200" indent="-457200">
              <a:buAutoNum type="arabicPeriod"/>
            </a:pPr>
            <a:r>
              <a:rPr lang="en-VN" sz="3600" dirty="0"/>
              <a:t>Xây dựng chức năng </a:t>
            </a:r>
            <a:r>
              <a:rPr lang="en-VN" sz="3600" dirty="0">
                <a:solidFill>
                  <a:srgbClr val="00B050"/>
                </a:solidFill>
              </a:rPr>
              <a:t>Register, Login, Logout</a:t>
            </a:r>
            <a:endParaRPr lang="en-VN" sz="3600" dirty="0"/>
          </a:p>
          <a:p>
            <a:pPr marL="457200" indent="-457200">
              <a:buAutoNum type="arabicPeriod"/>
            </a:pPr>
            <a:r>
              <a:rPr lang="en-VN" sz="3600" dirty="0"/>
              <a:t>Xác thực người dùng với </a:t>
            </a:r>
            <a:r>
              <a:rPr lang="en-VN" sz="3600" dirty="0">
                <a:solidFill>
                  <a:srgbClr val="00B050"/>
                </a:solidFill>
              </a:rPr>
              <a:t>Json Web Token (JWT)</a:t>
            </a:r>
          </a:p>
        </p:txBody>
      </p:sp>
    </p:spTree>
    <p:extLst>
      <p:ext uri="{BB962C8B-B14F-4D97-AF65-F5344CB8AC3E}">
        <p14:creationId xmlns:p14="http://schemas.microsoft.com/office/powerpoint/2010/main" val="2158299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731512" cy="754379"/>
          </a:xfrm>
        </p:spPr>
        <p:txBody>
          <a:bodyPr>
            <a:normAutofit/>
          </a:bodyPr>
          <a:lstStyle/>
          <a:p>
            <a:r>
              <a:rPr lang="en-VN" sz="4200" dirty="0"/>
              <a:t>Thử nghiệm JWT trên 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3A196F55-1122-2073-308B-9F458867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512" y="0"/>
            <a:ext cx="4460488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table with text on it&#10;&#10;Description automatically generated">
            <a:extLst>
              <a:ext uri="{FF2B5EF4-FFF2-40B4-BE49-F238E27FC236}">
                <a16:creationId xmlns:a16="http://schemas.microsoft.com/office/drawing/2014/main" id="{2EEE9C19-877F-3C2B-BE2B-95B7ED3A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2851325"/>
            <a:ext cx="6720321" cy="1651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90B7DA71-4BE6-C0FD-2EA2-5AC64531A137}"/>
              </a:ext>
            </a:extLst>
          </p:cNvPr>
          <p:cNvSpPr/>
          <p:nvPr/>
        </p:nvSpPr>
        <p:spPr>
          <a:xfrm flipH="1">
            <a:off x="3356656" y="4502554"/>
            <a:ext cx="4374854" cy="1319512"/>
          </a:xfrm>
          <a:prstGeom prst="bentUpArrow">
            <a:avLst>
              <a:gd name="adj1" fmla="val 10088"/>
              <a:gd name="adj2" fmla="val 13596"/>
              <a:gd name="adj3" fmla="val 188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8785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7731512" cy="754379"/>
          </a:xfrm>
        </p:spPr>
        <p:txBody>
          <a:bodyPr>
            <a:normAutofit/>
          </a:bodyPr>
          <a:lstStyle/>
          <a:p>
            <a:r>
              <a:rPr lang="en-VN" sz="4200" dirty="0"/>
              <a:t>Thử nghiệm JWT trên 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90B7DA71-4BE6-C0FD-2EA2-5AC64531A137}"/>
              </a:ext>
            </a:extLst>
          </p:cNvPr>
          <p:cNvSpPr/>
          <p:nvPr/>
        </p:nvSpPr>
        <p:spPr>
          <a:xfrm flipH="1">
            <a:off x="3356656" y="4502554"/>
            <a:ext cx="4374854" cy="1319512"/>
          </a:xfrm>
          <a:prstGeom prst="bentUpArrow">
            <a:avLst>
              <a:gd name="adj1" fmla="val 10088"/>
              <a:gd name="adj2" fmla="val 13596"/>
              <a:gd name="adj3" fmla="val 188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0E65399A-0057-3EC8-F3C2-E601D813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510" y="0"/>
            <a:ext cx="445658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white table&#10;&#10;Description automatically generated">
            <a:extLst>
              <a:ext uri="{FF2B5EF4-FFF2-40B4-BE49-F238E27FC236}">
                <a16:creationId xmlns:a16="http://schemas.microsoft.com/office/drawing/2014/main" id="{97368DBF-6483-09EE-DBC2-3CF8274FD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6679"/>
            <a:ext cx="6976943" cy="172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2095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III. PHÂN QUYỀN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1"/>
            <a:ext cx="12191998" cy="398929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VN" sz="3600" dirty="0"/>
              <a:t>Xây dựng chức năng quản lý Role</a:t>
            </a:r>
          </a:p>
          <a:p>
            <a:pPr marL="457200" indent="-457200">
              <a:buAutoNum type="arabicPeriod"/>
            </a:pPr>
            <a:r>
              <a:rPr lang="en-VN" sz="3600" dirty="0"/>
              <a:t>Xây dựng chức năng quản lý Permission</a:t>
            </a:r>
          </a:p>
          <a:p>
            <a:pPr marL="457200" indent="-457200">
              <a:buAutoNum type="arabicPeriod"/>
            </a:pPr>
            <a:r>
              <a:rPr lang="en-VN" sz="3600" dirty="0"/>
              <a:t>Xây dựng chức năng quản lý Role theo User</a:t>
            </a:r>
          </a:p>
          <a:p>
            <a:pPr marL="457200" indent="-457200">
              <a:buAutoNum type="arabicPeriod"/>
            </a:pPr>
            <a:r>
              <a:rPr lang="en-VN" sz="3600" dirty="0"/>
              <a:t>Xây dựng chức năng xác thực người dùng với Role</a:t>
            </a:r>
          </a:p>
          <a:p>
            <a:pPr marL="457200" indent="-457200">
              <a:buAutoNum type="arabicPeriod"/>
            </a:pPr>
            <a:r>
              <a:rPr lang="en-VN" sz="3600" dirty="0"/>
              <a:t>Xây dựng chức năng xác thực người dùng với Claim</a:t>
            </a:r>
          </a:p>
          <a:p>
            <a:pPr marL="457200" indent="-457200">
              <a:buAutoNum type="arabicPeriod"/>
            </a:pPr>
            <a:r>
              <a:rPr lang="en-VN" sz="3600" dirty="0"/>
              <a:t>Sử dụng Refresh Token</a:t>
            </a:r>
          </a:p>
          <a:p>
            <a:pPr marL="457200" indent="-457200">
              <a:buAutoNum type="arabicPeriod"/>
            </a:pP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426657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1.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8"/>
            <a:ext cx="12191998" cy="135859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Trên project API tạo </a:t>
            </a:r>
            <a:r>
              <a:rPr lang="en-US" sz="3600" dirty="0">
                <a:hlinkClick r:id="rId2"/>
              </a:rPr>
              <a:t>RoleController.cs</a:t>
            </a:r>
          </a:p>
          <a:p>
            <a:pPr>
              <a:buFontTx/>
              <a:buChar char="-"/>
            </a:pPr>
            <a:r>
              <a:rPr lang="en-US" sz="3600" dirty="0" err="1"/>
              <a:t>Cấu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</a:t>
            </a:r>
            <a:r>
              <a:rPr lang="en-US" sz="3600" dirty="0" err="1"/>
              <a:t>trên</a:t>
            </a:r>
            <a:r>
              <a:rPr lang="en-US" sz="3600" dirty="0"/>
              <a:t> file </a:t>
            </a:r>
            <a:r>
              <a:rPr lang="en-US" sz="3600" dirty="0" err="1"/>
              <a:t>src</a:t>
            </a:r>
            <a:r>
              <a:rPr lang="en-US" sz="3600" dirty="0"/>
              <a:t>/</a:t>
            </a:r>
            <a:r>
              <a:rPr lang="en-US" sz="3600" dirty="0" err="1"/>
              <a:t>App.js</a:t>
            </a:r>
            <a:r>
              <a:rPr lang="en-US" sz="3600" dirty="0"/>
              <a:t>: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620AF04-F933-7CBC-9823-7A36A0F4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27" y="2079427"/>
            <a:ext cx="7058546" cy="47785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5438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1.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4"/>
            <a:ext cx="12191998" cy="70322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/>
              <a:t>Cấu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</a:t>
            </a:r>
            <a:r>
              <a:rPr lang="en-US" sz="3600" dirty="0" err="1"/>
              <a:t>trên</a:t>
            </a:r>
            <a:r>
              <a:rPr lang="en-US" sz="3600" dirty="0"/>
              <a:t> file </a:t>
            </a:r>
            <a:r>
              <a:rPr lang="en-US" sz="3600" dirty="0" err="1"/>
              <a:t>src</a:t>
            </a:r>
            <a:r>
              <a:rPr lang="en-US" sz="3600" dirty="0"/>
              <a:t>/components/home/</a:t>
            </a:r>
            <a:r>
              <a:rPr lang="en-US" sz="3600" dirty="0" err="1"/>
              <a:t>Menu.js</a:t>
            </a:r>
            <a:r>
              <a:rPr lang="en-US" sz="3600" dirty="0"/>
              <a:t>:</a:t>
            </a:r>
          </a:p>
        </p:txBody>
      </p:sp>
      <p:pic>
        <p:nvPicPr>
          <p:cNvPr id="6" name="Picture 5" descr="A red line with black text&#10;&#10;Description automatically generated">
            <a:extLst>
              <a:ext uri="{FF2B5EF4-FFF2-40B4-BE49-F238E27FC236}">
                <a16:creationId xmlns:a16="http://schemas.microsoft.com/office/drawing/2014/main" id="{9EE5F8E3-A989-F93C-8D7A-9F2D824B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92" y="1653870"/>
            <a:ext cx="8945015" cy="2690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6E72B6-417E-B0B7-3F10-4D4255D14E9F}"/>
              </a:ext>
            </a:extLst>
          </p:cNvPr>
          <p:cNvSpPr txBox="1">
            <a:spLocks/>
          </p:cNvSpPr>
          <p:nvPr/>
        </p:nvSpPr>
        <p:spPr>
          <a:xfrm>
            <a:off x="2" y="4344647"/>
            <a:ext cx="12191998" cy="2007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600" dirty="0" err="1"/>
              <a:t>Trên</a:t>
            </a:r>
            <a:r>
              <a:rPr lang="en-US" sz="3600" dirty="0"/>
              <a:t> project React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err="1"/>
              <a:t>src</a:t>
            </a:r>
            <a:r>
              <a:rPr lang="en-US" sz="3600" dirty="0"/>
              <a:t>/components/role/</a:t>
            </a:r>
            <a:r>
              <a:rPr lang="en-US" sz="3600" dirty="0">
                <a:hlinkClick r:id="rId3"/>
              </a:rPr>
              <a:t>ListRole.js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Trên</a:t>
            </a:r>
            <a:r>
              <a:rPr lang="en-US" sz="3600" dirty="0"/>
              <a:t> project React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err="1"/>
              <a:t>src</a:t>
            </a:r>
            <a:r>
              <a:rPr lang="en-US" sz="3600" dirty="0"/>
              <a:t>/components/role/</a:t>
            </a:r>
            <a:r>
              <a:rPr lang="en-US" sz="3600" dirty="0">
                <a:hlinkClick r:id="rId4"/>
              </a:rPr>
              <a:t>AddRole.js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Trên</a:t>
            </a:r>
            <a:r>
              <a:rPr lang="en-US" sz="3600" dirty="0"/>
              <a:t> project React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err="1"/>
              <a:t>src</a:t>
            </a:r>
            <a:r>
              <a:rPr lang="en-US" sz="3600" dirty="0"/>
              <a:t>/components/role/</a:t>
            </a:r>
            <a:r>
              <a:rPr lang="en-US" sz="3600" dirty="0">
                <a:hlinkClick r:id="rId5"/>
              </a:rPr>
              <a:t>EditRole.js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3760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2.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Permission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9"/>
            <a:ext cx="12191998" cy="2634702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Trên project API tạo </a:t>
            </a:r>
            <a:r>
              <a:rPr lang="en-US" sz="3600" dirty="0">
                <a:hlinkClick r:id="rId2"/>
              </a:rPr>
              <a:t>RolePermissionController.cs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Trên</a:t>
            </a:r>
            <a:r>
              <a:rPr lang="en-US" sz="3600" dirty="0"/>
              <a:t> project React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AssignPermissionsToRole.js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Trên</a:t>
            </a:r>
            <a:r>
              <a:rPr lang="en-US" sz="3600" dirty="0"/>
              <a:t> project React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SystemPermissions.js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Trên</a:t>
            </a:r>
            <a:r>
              <a:rPr lang="en-US" sz="3600" dirty="0"/>
              <a:t> project React </a:t>
            </a:r>
            <a:r>
              <a:rPr lang="en-US" sz="3600" dirty="0" err="1"/>
              <a:t>sửa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file </a:t>
            </a:r>
            <a:r>
              <a:rPr lang="en-US" sz="3600" dirty="0">
                <a:hlinkClick r:id="rId5"/>
              </a:rPr>
              <a:t>ListRole.js</a:t>
            </a: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5207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2.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Permission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9"/>
            <a:ext cx="12191998" cy="875322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Chạy chương trình, truy cập vào URL "</a:t>
            </a:r>
            <a:r>
              <a:rPr lang="en-VN" sz="3600" dirty="0">
                <a:solidFill>
                  <a:srgbClr val="00B050"/>
                </a:solidFill>
              </a:rPr>
              <a:t>/Role</a:t>
            </a:r>
            <a:r>
              <a:rPr lang="en-VN" sz="3600" dirty="0"/>
              <a:t>"</a:t>
            </a:r>
            <a:endParaRPr lang="en-US" sz="3600" dirty="0"/>
          </a:p>
          <a:p>
            <a:pPr>
              <a:buFontTx/>
              <a:buChar char="-"/>
            </a:pPr>
            <a:endParaRPr lang="en-US" sz="3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30ECE2-1419-0BEF-7E20-15707448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4" y="2432417"/>
            <a:ext cx="11957231" cy="24262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748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2.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Permission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1ACA61B-E61C-5D8F-C021-4EA3227C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51" y="870268"/>
            <a:ext cx="3406813" cy="59877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667804FC-9533-1DF0-9F46-EEC0A16B2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36" y="2152650"/>
            <a:ext cx="2425700" cy="2552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A5415004-E675-5F3F-EC37-C0E73ED78E39}"/>
              </a:ext>
            </a:extLst>
          </p:cNvPr>
          <p:cNvSpPr/>
          <p:nvPr/>
        </p:nvSpPr>
        <p:spPr>
          <a:xfrm>
            <a:off x="4160536" y="3321934"/>
            <a:ext cx="2876872" cy="289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97994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2.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Permission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5415004-E675-5F3F-EC37-C0E73ED78E39}"/>
              </a:ext>
            </a:extLst>
          </p:cNvPr>
          <p:cNvSpPr/>
          <p:nvPr/>
        </p:nvSpPr>
        <p:spPr>
          <a:xfrm>
            <a:off x="4160536" y="3321934"/>
            <a:ext cx="2876872" cy="289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5031171-488D-B4F7-88D1-EC20C3CF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36" y="2209317"/>
            <a:ext cx="2413000" cy="2514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7AFC411C-F886-1882-80E1-8C733A36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08" y="875323"/>
            <a:ext cx="3641678" cy="60202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70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3.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Role theo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9"/>
            <a:ext cx="12191998" cy="67490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Trên project API tạo </a:t>
            </a:r>
            <a:r>
              <a:rPr lang="en-US" sz="3600" dirty="0" err="1"/>
              <a:t>ViewModels</a:t>
            </a:r>
            <a:r>
              <a:rPr lang="en-US" sz="3600" dirty="0"/>
              <a:t>/</a:t>
            </a:r>
            <a:r>
              <a:rPr lang="en-US" sz="3600" dirty="0" err="1">
                <a:solidFill>
                  <a:srgbClr val="00B050"/>
                </a:solidFill>
              </a:rPr>
              <a:t>AddRolesToUserVM</a:t>
            </a:r>
            <a:r>
              <a:rPr lang="en-VN" sz="3600" dirty="0">
                <a:solidFill>
                  <a:srgbClr val="00B050"/>
                </a:solidFill>
              </a:rPr>
              <a:t>.cs</a:t>
            </a:r>
            <a:endParaRPr lang="en-US" sz="3600" dirty="0">
              <a:solidFill>
                <a:srgbClr val="00B05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5DD649-62D7-A01E-C861-690E6B3D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80" y="1669621"/>
            <a:ext cx="8906437" cy="4298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03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6580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I. XÁC THỰC NGƯỜI DÙNG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472439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Các nội dung 1 =&gt; 4 làm tương tự như project VicemMVC</a:t>
            </a:r>
          </a:p>
          <a:p>
            <a:pPr>
              <a:buFontTx/>
              <a:buChar char="-"/>
            </a:pPr>
            <a:r>
              <a:rPr lang="en-VN" sz="3600" dirty="0"/>
              <a:t>Không sinh mã cho các chức năng Register, Login, Logout.</a:t>
            </a:r>
          </a:p>
          <a:p>
            <a:pPr>
              <a:buFontTx/>
              <a:buChar char="-"/>
            </a:pPr>
            <a:r>
              <a:rPr lang="en-VN" sz="3600" dirty="0"/>
              <a:t>Xây dựng AccountController riêng</a:t>
            </a:r>
          </a:p>
          <a:p>
            <a:pPr marL="0" indent="0">
              <a:buNone/>
            </a:pP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486056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3.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Role theo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8"/>
            <a:ext cx="12191998" cy="137016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Trên project API tạo </a:t>
            </a:r>
            <a:r>
              <a:rPr lang="en-US" sz="3600" dirty="0">
                <a:hlinkClick r:id="rId2"/>
              </a:rPr>
              <a:t>UserRoleController.cs</a:t>
            </a:r>
            <a:endParaRPr lang="en-US" sz="3600" dirty="0"/>
          </a:p>
          <a:p>
            <a:pPr marL="0" indent="0">
              <a:buNone/>
            </a:pPr>
            <a:r>
              <a:rPr lang="en-VN" sz="3600" dirty="0"/>
              <a:t>- Bổ sung api GetUsers trong AccountController:</a:t>
            </a:r>
            <a:endParaRPr lang="en-US" sz="3600" dirty="0">
              <a:solidFill>
                <a:srgbClr val="00B050"/>
              </a:solidFill>
              <a:hlinkClick r:id="rId3"/>
            </a:endParaRPr>
          </a:p>
        </p:txBody>
      </p:sp>
      <p:pic>
        <p:nvPicPr>
          <p:cNvPr id="9" name="Picture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B858CB5-A442-1AC3-DED8-A3998FB5F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83" y="2164465"/>
            <a:ext cx="7956433" cy="41373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816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3.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Role theo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9"/>
            <a:ext cx="12191998" cy="2492912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Trên project React tạo </a:t>
            </a:r>
            <a:r>
              <a:rPr lang="en-US" sz="3600" dirty="0">
                <a:hlinkClick r:id="rId2"/>
              </a:rPr>
              <a:t>ListUser.js</a:t>
            </a:r>
            <a:endParaRPr lang="en-US" sz="3600" dirty="0"/>
          </a:p>
          <a:p>
            <a:pPr>
              <a:buFontTx/>
              <a:buChar char="-"/>
            </a:pPr>
            <a:r>
              <a:rPr lang="en-VN" sz="3600" dirty="0"/>
              <a:t>Trên project React tạo </a:t>
            </a:r>
            <a:r>
              <a:rPr lang="en-US" sz="3600" dirty="0">
                <a:hlinkClick r:id="rId3"/>
              </a:rPr>
              <a:t>AssignRoleToUser.js</a:t>
            </a:r>
            <a:endParaRPr lang="en-US" sz="3600" dirty="0"/>
          </a:p>
          <a:p>
            <a:pPr>
              <a:buFontTx/>
              <a:buChar char="-"/>
            </a:pPr>
            <a:r>
              <a:rPr lang="en-VN" sz="3600" dirty="0"/>
              <a:t>Trên project React cấu hình điều hướng trên file </a:t>
            </a:r>
            <a:r>
              <a:rPr lang="en-VN" sz="3600" dirty="0">
                <a:solidFill>
                  <a:srgbClr val="00B050"/>
                </a:solidFill>
              </a:rPr>
              <a:t>src/App.js </a:t>
            </a:r>
            <a:r>
              <a:rPr lang="en-VN" sz="3600" dirty="0"/>
              <a:t>và </a:t>
            </a:r>
            <a:r>
              <a:rPr lang="en-VN" sz="3600" dirty="0">
                <a:solidFill>
                  <a:srgbClr val="00B050"/>
                </a:solidFill>
              </a:rPr>
              <a:t>src/home/Menu.js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5" name="Picture 4" descr="A group of text on a white background&#10;&#10;Description automatically generated">
            <a:extLst>
              <a:ext uri="{FF2B5EF4-FFF2-40B4-BE49-F238E27FC236}">
                <a16:creationId xmlns:a16="http://schemas.microsoft.com/office/drawing/2014/main" id="{08DC89D5-4AB0-F73F-8E5C-A2C81991C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83" y="4081509"/>
            <a:ext cx="5249172" cy="1430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A5BAF68-8643-E1A4-35F0-C964B2E90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5" y="3287211"/>
            <a:ext cx="6308204" cy="3123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7024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800" dirty="0"/>
              <a:t>3.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quản lý Role theo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794299"/>
            <a:ext cx="12191998" cy="674905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Chạy chương trình, truy cập vào URL "</a:t>
            </a:r>
            <a:r>
              <a:rPr lang="en-VN" sz="3600" dirty="0">
                <a:solidFill>
                  <a:srgbClr val="00B050"/>
                </a:solidFill>
              </a:rPr>
              <a:t>/User</a:t>
            </a:r>
            <a:r>
              <a:rPr lang="en-VN" sz="3600" dirty="0"/>
              <a:t>"</a:t>
            </a:r>
            <a:endParaRPr lang="en-US" sz="36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7DF3DD3-D41B-212A-4654-BCE75FC5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" y="1669621"/>
            <a:ext cx="11875625" cy="19596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B4CE91B-5B0D-3166-B913-B06BC0D6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924" y="3935511"/>
            <a:ext cx="4986003" cy="2922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23465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4.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xác thực người dùng với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75323"/>
            <a:ext cx="12191998" cy="127756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Cập nhật mã nguồn phương thức </a:t>
            </a:r>
            <a:r>
              <a:rPr lang="en-US" sz="3600" dirty="0" err="1">
                <a:solidFill>
                  <a:srgbClr val="00B050"/>
                </a:solidFill>
              </a:rPr>
              <a:t>GenerateJsonWebToken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Account Controller:</a:t>
            </a:r>
            <a:r>
              <a:rPr lang="en-VN" sz="3600" dirty="0"/>
              <a:t> </a:t>
            </a:r>
            <a:endParaRPr lang="en-US" sz="3600" dirty="0">
              <a:hlinkClick r:id="rId2"/>
            </a:endParaRP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83246CA-2494-66FE-6144-C426ADB2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93" y="2044249"/>
            <a:ext cx="9841212" cy="42640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34304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4.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xác thực người dùng với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52173"/>
            <a:ext cx="12191998" cy="135859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Bổ sung [Authorize(Roles = "Administrator”) ] cho Employee Controller:</a:t>
            </a:r>
            <a:endParaRPr lang="en-US" sz="3600" dirty="0">
              <a:hlinkClick r:id="rId2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45A680-5C94-198E-9235-C6BAD6D4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93" y="2303362"/>
            <a:ext cx="10288811" cy="3229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40620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4.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xác thực người dùng với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52173"/>
            <a:ext cx="12191998" cy="135859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Chạy chương trình, nếu tài khoản có role Administrator thì sẽ truy cập được vào url "</a:t>
            </a:r>
            <a:r>
              <a:rPr lang="en-VN" sz="3600" dirty="0">
                <a:solidFill>
                  <a:srgbClr val="00B050"/>
                </a:solidFill>
              </a:rPr>
              <a:t>/employee</a:t>
            </a:r>
            <a:r>
              <a:rPr lang="en-VN" sz="3600" dirty="0"/>
              <a:t>", nếu không sẽ gặp lỗi 403</a:t>
            </a:r>
            <a:endParaRPr lang="en-US" sz="3600" dirty="0">
              <a:hlinkClick r:id="rId2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91FE243-6C17-85FB-4D48-C268EE06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31" y="2804645"/>
            <a:ext cx="11223938" cy="216089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0522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4.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xác thực người dùng với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52173"/>
            <a:ext cx="12191998" cy="332628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Trên project react, tạo file src/components/error/</a:t>
            </a:r>
            <a:r>
              <a:rPr lang="en-US" sz="3600" dirty="0">
                <a:solidFill>
                  <a:srgbClr val="00B050"/>
                </a:solidFill>
              </a:rPr>
              <a:t>Error403.js </a:t>
            </a:r>
            <a:r>
              <a:rPr lang="en-US" sz="3600" dirty="0" err="1">
                <a:solidFill>
                  <a:srgbClr val="00B050"/>
                </a:solidFill>
              </a:rPr>
              <a:t>và</a:t>
            </a:r>
            <a:r>
              <a:rPr lang="en-US" sz="3600" dirty="0">
                <a:solidFill>
                  <a:srgbClr val="00B050"/>
                </a:solidFill>
              </a:rPr>
              <a:t> Error404.js </a:t>
            </a:r>
            <a:r>
              <a:rPr lang="en-US" sz="3600" dirty="0">
                <a:solidFill>
                  <a:srgbClr val="00B050"/>
                </a:solidFill>
                <a:hlinkClick r:id="rId2"/>
              </a:rPr>
              <a:t>tham khảo mã nguồn ở đây</a:t>
            </a:r>
            <a:endParaRPr lang="en-US" sz="3600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en-VN" sz="3600" dirty="0"/>
              <a:t>Trên project react, bổ sung phương thức </a:t>
            </a:r>
            <a:r>
              <a:rPr lang="en-US" sz="3600" dirty="0" err="1"/>
              <a:t>handleErrorResponse</a:t>
            </a:r>
            <a:r>
              <a:rPr lang="en-US" sz="3600" dirty="0"/>
              <a:t> </a:t>
            </a:r>
            <a:r>
              <a:rPr lang="en-US" sz="3600" dirty="0" err="1"/>
              <a:t>ở</a:t>
            </a:r>
            <a:r>
              <a:rPr lang="en-US" sz="3600" dirty="0"/>
              <a:t> </a:t>
            </a:r>
            <a:r>
              <a:rPr lang="en-VN" sz="3600" dirty="0"/>
              <a:t>file src/components/account/</a:t>
            </a:r>
            <a:r>
              <a:rPr lang="en-US" sz="3600" dirty="0">
                <a:solidFill>
                  <a:srgbClr val="00B050"/>
                </a:solidFill>
                <a:hlinkClick r:id="rId3"/>
              </a:rPr>
              <a:t>AssignRoleToUser.js</a:t>
            </a:r>
            <a:r>
              <a:rPr lang="en-VN" sz="3600" dirty="0"/>
              <a:t> </a:t>
            </a:r>
          </a:p>
          <a:p>
            <a:pPr marL="0" indent="0">
              <a:buNone/>
            </a:pPr>
            <a:r>
              <a:rPr lang="en-VN" sz="3600" dirty="0"/>
              <a:t>- Trên project react, cấu hình điều hướng ở file </a:t>
            </a:r>
            <a:r>
              <a:rPr lang="en-VN" sz="3600" dirty="0">
                <a:solidFill>
                  <a:srgbClr val="00B050"/>
                </a:solidFill>
              </a:rPr>
              <a:t>App.js</a:t>
            </a:r>
            <a:endParaRPr lang="en-US" sz="3600" dirty="0">
              <a:solidFill>
                <a:srgbClr val="00B050"/>
              </a:solidFill>
              <a:hlinkClick r:id="rId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AAC37-3B76-21BE-7C00-070B745C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30" y="3901234"/>
            <a:ext cx="10965738" cy="1150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C627F-6F3F-789C-B8F6-ABFFE89EB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147" y="5219942"/>
            <a:ext cx="9768156" cy="11503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9358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4. </a:t>
            </a:r>
            <a:r>
              <a:rPr lang="en-US" sz="4800" dirty="0" err="1"/>
              <a:t>Xây</a:t>
            </a:r>
            <a:r>
              <a:rPr lang="en-US" sz="4800" dirty="0"/>
              <a:t> </a:t>
            </a:r>
            <a:r>
              <a:rPr lang="en-US" sz="4800" dirty="0" err="1"/>
              <a:t>dựng</a:t>
            </a:r>
            <a:r>
              <a:rPr lang="en-US" sz="4800" dirty="0"/>
              <a:t> </a:t>
            </a:r>
            <a:r>
              <a:rPr lang="en-US" sz="4800" dirty="0" err="1"/>
              <a:t>chức</a:t>
            </a:r>
            <a:r>
              <a:rPr lang="en-US" sz="4800" dirty="0"/>
              <a:t> </a:t>
            </a:r>
            <a:r>
              <a:rPr lang="en-US" sz="4800" dirty="0" err="1"/>
              <a:t>năng</a:t>
            </a:r>
            <a:r>
              <a:rPr lang="en-US" sz="4800" dirty="0"/>
              <a:t> </a:t>
            </a:r>
            <a:r>
              <a:rPr lang="en-VN" sz="4800" dirty="0"/>
              <a:t>xác thực người dùng với Role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52173"/>
            <a:ext cx="12191998" cy="710409"/>
          </a:xfrm>
        </p:spPr>
        <p:txBody>
          <a:bodyPr>
            <a:noAutofit/>
          </a:bodyPr>
          <a:lstStyle/>
          <a:p>
            <a:pPr algn="just">
              <a:buFontTx/>
              <a:buChar char="-"/>
            </a:pPr>
            <a:r>
              <a:rPr lang="en-VN" sz="3600" dirty="0"/>
              <a:t>Chạy chương trình, và truy cập được vào url "</a:t>
            </a:r>
            <a:r>
              <a:rPr lang="en-VN" sz="3600" dirty="0">
                <a:solidFill>
                  <a:srgbClr val="00B050"/>
                </a:solidFill>
              </a:rPr>
              <a:t>/employee</a:t>
            </a:r>
            <a:r>
              <a:rPr lang="en-VN" sz="3600" dirty="0"/>
              <a:t>”:</a:t>
            </a:r>
            <a:endParaRPr lang="en-US" sz="3600" dirty="0">
              <a:hlinkClick r:id="rId2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9B19C5-B408-1B9A-7DDD-7AEAAE8FC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3" y="1653870"/>
            <a:ext cx="9994612" cy="4005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6428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5. </a:t>
            </a:r>
            <a:r>
              <a:rPr lang="en-US" sz="4200" dirty="0" err="1"/>
              <a:t>Xây</a:t>
            </a:r>
            <a:r>
              <a:rPr lang="en-US" sz="4200" dirty="0"/>
              <a:t> </a:t>
            </a:r>
            <a:r>
              <a:rPr lang="en-US" sz="4200" dirty="0" err="1"/>
              <a:t>dựng</a:t>
            </a:r>
            <a:r>
              <a:rPr lang="en-US" sz="4200" dirty="0"/>
              <a:t> </a:t>
            </a:r>
            <a:r>
              <a:rPr lang="en-US" sz="4200" dirty="0" err="1"/>
              <a:t>chức</a:t>
            </a:r>
            <a:r>
              <a:rPr lang="en-US" sz="4200" dirty="0"/>
              <a:t> </a:t>
            </a:r>
            <a:r>
              <a:rPr lang="en-US" sz="4200" dirty="0" err="1"/>
              <a:t>năng</a:t>
            </a:r>
            <a:r>
              <a:rPr lang="en-US" sz="4200" dirty="0"/>
              <a:t> </a:t>
            </a:r>
            <a:r>
              <a:rPr lang="en-VN" sz="4200" dirty="0"/>
              <a:t>xác thực người dùng với Claim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8"/>
            <a:ext cx="12191998" cy="3349436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VN" sz="3600" dirty="0"/>
              <a:t>Xoá hết dữ liệu trong bảng RoleClaims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Trong project React, </a:t>
            </a:r>
            <a:r>
              <a:rPr lang="en-US" sz="3600" dirty="0" err="1"/>
              <a:t>sửa</a:t>
            </a:r>
            <a:r>
              <a:rPr lang="en-US" sz="3600" dirty="0"/>
              <a:t> file </a:t>
            </a:r>
            <a:r>
              <a:rPr lang="en-US" sz="3600" dirty="0" err="1"/>
              <a:t>SystemPermissions.js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/>
              <a:t>Trong project API, </a:t>
            </a:r>
            <a:r>
              <a:rPr lang="en-US" sz="3600" dirty="0" err="1"/>
              <a:t>sửa</a:t>
            </a:r>
            <a:r>
              <a:rPr lang="en-US" sz="3600" dirty="0"/>
              <a:t> file </a:t>
            </a:r>
            <a:r>
              <a:rPr lang="en-US" sz="3600" dirty="0" err="1"/>
              <a:t>SystemPermissions.js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Bổ</a:t>
            </a:r>
            <a:r>
              <a:rPr lang="en-US" sz="3600" dirty="0"/>
              <a:t> sung [Authorize(Policy…)] </a:t>
            </a:r>
            <a:r>
              <a:rPr lang="en-US" sz="3600" dirty="0" err="1"/>
              <a:t>cho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API </a:t>
            </a:r>
            <a:r>
              <a:rPr lang="en-US" sz="3600" dirty="0" err="1"/>
              <a:t>tương</a:t>
            </a:r>
            <a:r>
              <a:rPr lang="en-US" sz="3600" dirty="0"/>
              <a:t> </a:t>
            </a:r>
            <a:r>
              <a:rPr lang="en-US" sz="3600" dirty="0" err="1"/>
              <a:t>ứng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B050"/>
                </a:solidFill>
              </a:rPr>
              <a:t>VD: [Authorize(Policy = </a:t>
            </a:r>
            <a:r>
              <a:rPr lang="en-US" sz="3600" dirty="0" err="1">
                <a:solidFill>
                  <a:srgbClr val="00B050"/>
                </a:solidFill>
              </a:rPr>
              <a:t>nameof</a:t>
            </a:r>
            <a:r>
              <a:rPr lang="en-US" sz="3600" dirty="0">
                <a:solidFill>
                  <a:srgbClr val="00B050"/>
                </a:solidFill>
              </a:rPr>
              <a:t>(</a:t>
            </a:r>
            <a:r>
              <a:rPr lang="en-US" sz="3600" dirty="0" err="1">
                <a:solidFill>
                  <a:srgbClr val="00B050"/>
                </a:solidFill>
              </a:rPr>
              <a:t>SystemPermissions.EditRole</a:t>
            </a:r>
            <a:r>
              <a:rPr lang="en-US" sz="3600" dirty="0">
                <a:solidFill>
                  <a:srgbClr val="00B050"/>
                </a:solidFill>
              </a:rPr>
              <a:t>))]</a:t>
            </a:r>
          </a:p>
        </p:txBody>
      </p:sp>
    </p:spTree>
    <p:extLst>
      <p:ext uri="{BB962C8B-B14F-4D97-AF65-F5344CB8AC3E}">
        <p14:creationId xmlns:p14="http://schemas.microsoft.com/office/powerpoint/2010/main" val="1664266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5. </a:t>
            </a:r>
            <a:r>
              <a:rPr lang="en-US" sz="4200" dirty="0" err="1"/>
              <a:t>Xây</a:t>
            </a:r>
            <a:r>
              <a:rPr lang="en-US" sz="4200" dirty="0"/>
              <a:t> </a:t>
            </a:r>
            <a:r>
              <a:rPr lang="en-US" sz="4200" dirty="0" err="1"/>
              <a:t>dựng</a:t>
            </a:r>
            <a:r>
              <a:rPr lang="en-US" sz="4200" dirty="0"/>
              <a:t> </a:t>
            </a:r>
            <a:r>
              <a:rPr lang="en-US" sz="4200" dirty="0" err="1"/>
              <a:t>chức</a:t>
            </a:r>
            <a:r>
              <a:rPr lang="en-US" sz="4200" dirty="0"/>
              <a:t> </a:t>
            </a:r>
            <a:r>
              <a:rPr lang="en-US" sz="4200" dirty="0" err="1"/>
              <a:t>năng</a:t>
            </a:r>
            <a:r>
              <a:rPr lang="en-US" sz="4200" dirty="0"/>
              <a:t> </a:t>
            </a:r>
            <a:r>
              <a:rPr lang="en-VN" sz="4200" dirty="0"/>
              <a:t>xác thực người dùng với Claim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8"/>
            <a:ext cx="12191998" cy="1888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rgbClr val="00B050"/>
                </a:solidFill>
              </a:rPr>
              <a:t>Lưu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 err="1">
                <a:solidFill>
                  <a:srgbClr val="00B050"/>
                </a:solidFill>
              </a:rPr>
              <a:t>ý</a:t>
            </a:r>
            <a:r>
              <a:rPr lang="en-US" sz="3600" dirty="0">
                <a:solidFill>
                  <a:srgbClr val="00B050"/>
                </a:solidFill>
              </a:rPr>
              <a:t>: </a:t>
            </a:r>
            <a:r>
              <a:rPr lang="en-US" sz="3600" dirty="0"/>
              <a:t>Trong </a:t>
            </a:r>
            <a:r>
              <a:rPr lang="en-US" sz="3600" dirty="0" err="1"/>
              <a:t>nội</a:t>
            </a:r>
            <a:r>
              <a:rPr lang="en-US" sz="3600" dirty="0"/>
              <a:t> dung </a:t>
            </a:r>
            <a:r>
              <a:rPr lang="en-US" sz="3600" dirty="0" err="1"/>
              <a:t>trên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Local Store</a:t>
            </a:r>
            <a:r>
              <a:rPr lang="en-US" sz="3600" dirty="0"/>
              <a:t>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lưu</a:t>
            </a:r>
            <a:r>
              <a:rPr lang="en-US" sz="3600" dirty="0"/>
              <a:t> </a:t>
            </a:r>
            <a:r>
              <a:rPr lang="en-US" sz="3600" dirty="0" err="1"/>
              <a:t>trữ</a:t>
            </a:r>
            <a:r>
              <a:rPr lang="en-US" sz="3600" dirty="0"/>
              <a:t> JWT </a:t>
            </a:r>
            <a:r>
              <a:rPr lang="en-US" sz="3600" dirty="0" err="1"/>
              <a:t>khi</a:t>
            </a:r>
            <a:r>
              <a:rPr lang="en-US" sz="3600" dirty="0"/>
              <a:t> </a:t>
            </a:r>
            <a:r>
              <a:rPr lang="en-US" sz="3600" dirty="0" err="1"/>
              <a:t>người</a:t>
            </a:r>
            <a:r>
              <a:rPr lang="en-US" sz="3600" dirty="0"/>
              <a:t> </a:t>
            </a:r>
            <a:r>
              <a:rPr lang="en-US" sz="3600" dirty="0" err="1"/>
              <a:t>dùng</a:t>
            </a:r>
            <a:r>
              <a:rPr lang="en-US" sz="3600" dirty="0"/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nhập</a:t>
            </a:r>
            <a:r>
              <a:rPr lang="en-US" sz="3600" dirty="0"/>
              <a:t> </a:t>
            </a:r>
            <a:r>
              <a:rPr lang="en-US" sz="3600" dirty="0" err="1"/>
              <a:t>thành</a:t>
            </a:r>
            <a:r>
              <a:rPr lang="en-US" sz="3600" dirty="0"/>
              <a:t> </a:t>
            </a:r>
            <a:r>
              <a:rPr lang="en-US" sz="3600" dirty="0" err="1"/>
              <a:t>công</a:t>
            </a:r>
            <a:r>
              <a:rPr lang="en-US" sz="3600" dirty="0"/>
              <a:t>.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thể</a:t>
            </a:r>
            <a:r>
              <a:rPr lang="en-US" sz="3600" dirty="0"/>
              <a:t>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Session Store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thay</a:t>
            </a:r>
            <a:r>
              <a:rPr lang="en-US" sz="3600" dirty="0"/>
              <a:t> </a:t>
            </a:r>
            <a:r>
              <a:rPr lang="en-US" sz="3600" dirty="0" err="1"/>
              <a:t>thế</a:t>
            </a:r>
            <a:r>
              <a:rPr lang="en-US" sz="3600" dirty="0"/>
              <a:t>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D1A0261-53E6-B65B-CFC4-8AF49FA2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56" y="2787048"/>
            <a:ext cx="9686086" cy="33706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266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Autofit/>
          </a:bodyPr>
          <a:lstStyle/>
          <a:p>
            <a:r>
              <a:rPr lang="en-VN" sz="3600" dirty="0"/>
              <a:t>5. XÂY DỰNG CHỨC NĂNG REGISTER, LOGIN, LOGOUT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141350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AccountController (Register, Login, Logout)</a:t>
            </a:r>
            <a:endParaRPr lang="vi-VN" sz="3600" dirty="0">
              <a:solidFill>
                <a:srgbClr val="00B050"/>
              </a:solidFill>
            </a:endParaRPr>
          </a:p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thực người dùng trên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2608243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9"/>
            <a:ext cx="12191998" cy="748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- </a:t>
            </a:r>
            <a:r>
              <a:rPr lang="en-US" sz="3600" dirty="0" err="1"/>
              <a:t>Cấu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file </a:t>
            </a:r>
            <a:r>
              <a:rPr lang="en-US" sz="3600" dirty="0" err="1"/>
              <a:t>Program.cs</a:t>
            </a:r>
            <a:endParaRPr lang="en-US" sz="36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CA1C146-E6C0-BC75-963D-5D359754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57" y="2300932"/>
            <a:ext cx="10482486" cy="3087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1538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095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" y="886899"/>
            <a:ext cx="6004978" cy="2542101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400" dirty="0"/>
              <a:t>Trong </a:t>
            </a:r>
            <a:r>
              <a:rPr lang="en-US" sz="3400" dirty="0" err="1"/>
              <a:t>thư</a:t>
            </a:r>
            <a:r>
              <a:rPr lang="en-US" sz="3400" dirty="0"/>
              <a:t> </a:t>
            </a:r>
            <a:r>
              <a:rPr lang="en-US" sz="3400" dirty="0" err="1"/>
              <a:t>mục</a:t>
            </a:r>
            <a:r>
              <a:rPr lang="en-US" sz="3400" dirty="0"/>
              <a:t> Models/Entities </a:t>
            </a:r>
            <a:r>
              <a:rPr lang="en-US" sz="3400" dirty="0" err="1"/>
              <a:t>tạo</a:t>
            </a:r>
            <a:r>
              <a:rPr lang="en-US" sz="3400" dirty="0"/>
              <a:t> class </a:t>
            </a:r>
            <a:r>
              <a:rPr lang="en-US" sz="3400" dirty="0" err="1">
                <a:solidFill>
                  <a:srgbClr val="00B050"/>
                </a:solidFill>
              </a:rPr>
              <a:t>RefreshToken.cs</a:t>
            </a:r>
            <a:r>
              <a:rPr lang="en-US" sz="3400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4BD3F2-07AB-ED85-52F9-6E6C6D82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38" y="0"/>
            <a:ext cx="6178060" cy="68579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461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9"/>
            <a:ext cx="12191998" cy="768282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nhật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class </a:t>
            </a:r>
            <a:r>
              <a:rPr lang="en-US" sz="3600" dirty="0" err="1">
                <a:solidFill>
                  <a:srgbClr val="00B050"/>
                </a:solidFill>
              </a:rPr>
              <a:t>ApplicationUser</a:t>
            </a:r>
            <a:r>
              <a:rPr lang="en-US" sz="3600" dirty="0"/>
              <a:t>: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8562A7A-2C1F-D55A-4F51-CC852341E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899" y="1838536"/>
            <a:ext cx="7188200" cy="2146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39993D-9164-5534-BEAA-AB7E1B831961}"/>
              </a:ext>
            </a:extLst>
          </p:cNvPr>
          <p:cNvSpPr txBox="1">
            <a:spLocks/>
          </p:cNvSpPr>
          <p:nvPr/>
        </p:nvSpPr>
        <p:spPr>
          <a:xfrm>
            <a:off x="2" y="4271201"/>
            <a:ext cx="12191998" cy="748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code first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err="1"/>
              <a:t>ra</a:t>
            </a:r>
            <a:r>
              <a:rPr lang="en-US" sz="3600" dirty="0"/>
              <a:t> </a:t>
            </a:r>
            <a:r>
              <a:rPr lang="en-US" sz="3600" dirty="0" err="1"/>
              <a:t>bảng</a:t>
            </a:r>
            <a:r>
              <a:rPr lang="en-US" sz="3600" dirty="0"/>
              <a:t> </a:t>
            </a:r>
            <a:r>
              <a:rPr lang="en-US" sz="3600" dirty="0" err="1"/>
              <a:t>RefreshToken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1201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9"/>
            <a:ext cx="12191998" cy="74826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/>
              <a:t>Trong </a:t>
            </a:r>
            <a:r>
              <a:rPr lang="en-US" sz="3600" dirty="0" err="1"/>
              <a:t>thư</a:t>
            </a:r>
            <a:r>
              <a:rPr lang="en-US" sz="3600" dirty="0"/>
              <a:t> </a:t>
            </a:r>
            <a:r>
              <a:rPr lang="en-US" sz="3600" dirty="0" err="1"/>
              <a:t>mục</a:t>
            </a:r>
            <a:r>
              <a:rPr lang="en-US" sz="3600" dirty="0"/>
              <a:t> Models/</a:t>
            </a:r>
            <a:r>
              <a:rPr lang="en-US" sz="3600" dirty="0" err="1"/>
              <a:t>ViewModels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r>
              <a:rPr lang="en-US" sz="3600" dirty="0"/>
              <a:t> class </a:t>
            </a:r>
            <a:r>
              <a:rPr lang="en-US" sz="3600" dirty="0" err="1">
                <a:solidFill>
                  <a:srgbClr val="00B050"/>
                </a:solidFill>
              </a:rPr>
              <a:t>TokenRequest</a:t>
            </a:r>
            <a:r>
              <a:rPr lang="en-US" sz="3600" dirty="0"/>
              <a:t>: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AA9FD83-0FE0-76D6-0759-1537C586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62" y="1838536"/>
            <a:ext cx="6695874" cy="3623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8087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8"/>
            <a:ext cx="12191998" cy="436800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nhật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AccountController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Trong </a:t>
            </a:r>
            <a:r>
              <a:rPr lang="en-US" sz="3600" dirty="0" err="1"/>
              <a:t>đó</a:t>
            </a:r>
            <a:r>
              <a:rPr lang="en-US" sz="3600" dirty="0"/>
              <a:t>:</a:t>
            </a:r>
          </a:p>
          <a:p>
            <a:pPr>
              <a:buFontTx/>
              <a:buChar char="-"/>
            </a:pP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nhập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API Login </a:t>
            </a:r>
            <a:r>
              <a:rPr lang="en-US" sz="3600" dirty="0" err="1"/>
              <a:t>trả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trị</a:t>
            </a:r>
            <a:r>
              <a:rPr lang="en-US" sz="3600" dirty="0"/>
              <a:t> Refresh Token.</a:t>
            </a:r>
          </a:p>
          <a:p>
            <a:pPr>
              <a:buFontTx/>
              <a:buChar char="-"/>
            </a:pP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thức</a:t>
            </a:r>
            <a:r>
              <a:rPr lang="en-US" sz="3600" dirty="0"/>
              <a:t> "</a:t>
            </a:r>
            <a:r>
              <a:rPr lang="en-US" sz="3600" dirty="0" err="1">
                <a:solidFill>
                  <a:srgbClr val="00B050"/>
                </a:solidFill>
              </a:rPr>
              <a:t>GenerateRefreshToken</a:t>
            </a:r>
            <a:r>
              <a:rPr lang="en-US" sz="3600" dirty="0"/>
              <a:t>" </a:t>
            </a:r>
            <a:r>
              <a:rPr lang="en-US" sz="3600" dirty="0" err="1"/>
              <a:t>trả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trị</a:t>
            </a:r>
            <a:r>
              <a:rPr lang="en-US" sz="3600" dirty="0"/>
              <a:t> Refresh Token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lưu</a:t>
            </a:r>
            <a:r>
              <a:rPr lang="en-US" sz="3600" dirty="0"/>
              <a:t> </a:t>
            </a:r>
            <a:r>
              <a:rPr lang="en-US" sz="3600" dirty="0" err="1"/>
              <a:t>vào</a:t>
            </a:r>
            <a:r>
              <a:rPr lang="en-US" sz="3600" dirty="0"/>
              <a:t> </a:t>
            </a:r>
            <a:r>
              <a:rPr lang="en-US" sz="3600" dirty="0" err="1"/>
              <a:t>bảng</a:t>
            </a:r>
            <a:r>
              <a:rPr lang="en-US" sz="3600" dirty="0"/>
              <a:t> "</a:t>
            </a:r>
            <a:r>
              <a:rPr lang="en-US" sz="3600" dirty="0" err="1">
                <a:solidFill>
                  <a:srgbClr val="00B050"/>
                </a:solidFill>
              </a:rPr>
              <a:t>RefreshToken</a:t>
            </a:r>
            <a:r>
              <a:rPr lang="en-US" sz="3600" dirty="0"/>
              <a:t>"</a:t>
            </a:r>
          </a:p>
          <a:p>
            <a:pPr>
              <a:buFontTx/>
              <a:buChar char="-"/>
            </a:pPr>
            <a:r>
              <a:rPr lang="en-US" sz="3600" dirty="0"/>
              <a:t>API </a:t>
            </a:r>
            <a:r>
              <a:rPr lang="en-US" sz="3600" dirty="0" err="1"/>
              <a:t>RefreshToken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nhiệm</a:t>
            </a:r>
            <a:r>
              <a:rPr lang="en-US" sz="3600" dirty="0"/>
              <a:t> </a:t>
            </a:r>
            <a:r>
              <a:rPr lang="en-US" sz="3600" dirty="0" err="1"/>
              <a:t>vụ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r>
              <a:rPr lang="en-US" sz="3600" dirty="0"/>
              <a:t> Access Token </a:t>
            </a:r>
            <a:r>
              <a:rPr lang="en-US" sz="3600" dirty="0" err="1"/>
              <a:t>mới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nhật</a:t>
            </a:r>
            <a:r>
              <a:rPr lang="en-US" sz="3600" dirty="0"/>
              <a:t> Refresh Token </a:t>
            </a:r>
            <a:r>
              <a:rPr lang="en-US" sz="3600" dirty="0" err="1"/>
              <a:t>cho</a:t>
            </a:r>
            <a:r>
              <a:rPr lang="en-US" sz="3600" dirty="0"/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599646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8"/>
            <a:ext cx="12191998" cy="204149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/>
              <a:t>Trong </a:t>
            </a: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 React,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thư</a:t>
            </a:r>
            <a:r>
              <a:rPr lang="en-US" sz="3600" dirty="0"/>
              <a:t> </a:t>
            </a:r>
            <a:r>
              <a:rPr lang="en-US" sz="3600" dirty="0" err="1"/>
              <a:t>mục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B050"/>
                </a:solidFill>
              </a:rPr>
              <a:t>src</a:t>
            </a:r>
            <a:r>
              <a:rPr lang="en-US" sz="3600" dirty="0">
                <a:solidFill>
                  <a:srgbClr val="00B050"/>
                </a:solidFill>
              </a:rPr>
              <a:t>/components/account </a:t>
            </a:r>
            <a:r>
              <a:rPr lang="en-US" sz="3600" dirty="0" err="1"/>
              <a:t>tạo</a:t>
            </a:r>
            <a:r>
              <a:rPr lang="en-US" sz="3600" dirty="0"/>
              <a:t> file </a:t>
            </a:r>
            <a:r>
              <a:rPr lang="en-US" sz="3600" dirty="0">
                <a:hlinkClick r:id="rId2"/>
              </a:rPr>
              <a:t>RefreshAccessToken.js</a:t>
            </a:r>
            <a:endParaRPr lang="en-US" sz="3600" dirty="0"/>
          </a:p>
          <a:p>
            <a:pPr>
              <a:buFontTx/>
              <a:buChar char="-"/>
            </a:pP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nhật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LoginModal</a:t>
            </a:r>
            <a:r>
              <a:rPr lang="en-US" sz="3600" dirty="0"/>
              <a:t>:</a:t>
            </a:r>
          </a:p>
        </p:txBody>
      </p:sp>
      <p:pic>
        <p:nvPicPr>
          <p:cNvPr id="8" name="Picture 7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9E485C6-0010-0069-83A9-C28985349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94" y="2756919"/>
            <a:ext cx="9300412" cy="1344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DD008B2-2625-5D5C-B081-D6A48448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482" y="4313173"/>
            <a:ext cx="8381036" cy="20444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0435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75322"/>
          </a:xfrm>
        </p:spPr>
        <p:txBody>
          <a:bodyPr>
            <a:normAutofit/>
          </a:bodyPr>
          <a:lstStyle/>
          <a:p>
            <a:r>
              <a:rPr lang="en-VN" sz="4200" dirty="0"/>
              <a:t>6. </a:t>
            </a:r>
            <a:r>
              <a:rPr lang="vi-VN" sz="4200" dirty="0"/>
              <a:t>Sử dụng Refresh Token</a:t>
            </a:r>
            <a:endParaRPr lang="en-VN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" y="886899"/>
            <a:ext cx="12191998" cy="1775278"/>
          </a:xfrm>
        </p:spPr>
        <p:txBody>
          <a:bodyPr>
            <a:noAutofit/>
          </a:bodyPr>
          <a:lstStyle/>
          <a:p>
            <a:pPr algn="just">
              <a:buFontTx/>
              <a:buChar char="-"/>
            </a:pPr>
            <a:r>
              <a:rPr lang="en-US" sz="3600" dirty="0" err="1"/>
              <a:t>Tiếp</a:t>
            </a:r>
            <a:r>
              <a:rPr lang="en-US" sz="3600" dirty="0"/>
              <a:t> </a:t>
            </a:r>
            <a:r>
              <a:rPr lang="en-US" sz="3600" dirty="0" err="1"/>
              <a:t>tục</a:t>
            </a:r>
            <a:r>
              <a:rPr lang="en-US" sz="3600" dirty="0"/>
              <a:t> </a:t>
            </a: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nhật</a:t>
            </a:r>
            <a:r>
              <a:rPr lang="en-US" sz="3600" dirty="0"/>
              <a:t> </a:t>
            </a:r>
            <a:r>
              <a:rPr lang="en-US" sz="3600" dirty="0" err="1"/>
              <a:t>mã</a:t>
            </a:r>
            <a:r>
              <a:rPr lang="en-US" sz="3600" dirty="0"/>
              <a:t> </a:t>
            </a:r>
            <a:r>
              <a:rPr lang="en-US" sz="3600" dirty="0" err="1"/>
              <a:t>nguồn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components: </a:t>
            </a:r>
            <a:r>
              <a:rPr lang="en-US" sz="3600" dirty="0" err="1"/>
              <a:t>Bỏ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 </a:t>
            </a:r>
            <a:r>
              <a:rPr lang="en-US" sz="3600" dirty="0" err="1"/>
              <a:t>lấy</a:t>
            </a:r>
            <a:r>
              <a:rPr lang="en-US" sz="3600" dirty="0"/>
              <a:t> token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cấu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token </a:t>
            </a:r>
            <a:r>
              <a:rPr lang="en-US" sz="3600" dirty="0" err="1"/>
              <a:t>ở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component, </a:t>
            </a:r>
            <a:r>
              <a:rPr lang="en-US" sz="3600" dirty="0" err="1"/>
              <a:t>thay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B050"/>
                </a:solidFill>
              </a:rPr>
              <a:t>axios</a:t>
            </a:r>
            <a:r>
              <a:rPr lang="en-US" sz="3600" dirty="0"/>
              <a:t> </a:t>
            </a:r>
            <a:r>
              <a:rPr lang="en-US" sz="3600" dirty="0" err="1"/>
              <a:t>bằng</a:t>
            </a:r>
            <a:r>
              <a:rPr lang="en-US" sz="3600" dirty="0"/>
              <a:t> </a:t>
            </a:r>
            <a:r>
              <a:rPr lang="en-US" sz="3600" dirty="0" err="1">
                <a:solidFill>
                  <a:srgbClr val="00B050"/>
                </a:solidFill>
              </a:rPr>
              <a:t>refreshAccessToken</a:t>
            </a:r>
            <a:r>
              <a:rPr lang="en-US" sz="3600" dirty="0"/>
              <a:t>, </a:t>
            </a:r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: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0DBE085-06F2-19CF-D9EC-745C7344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8530"/>
            <a:ext cx="6948158" cy="30345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50B35-A054-06FD-1FE5-3DA720B7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25" y="6310854"/>
            <a:ext cx="9353574" cy="5471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Bent-Up Arrow 10">
            <a:extLst>
              <a:ext uri="{FF2B5EF4-FFF2-40B4-BE49-F238E27FC236}">
                <a16:creationId xmlns:a16="http://schemas.microsoft.com/office/drawing/2014/main" id="{CEDCD47B-E17A-A545-7D2C-65D6157631A9}"/>
              </a:ext>
            </a:extLst>
          </p:cNvPr>
          <p:cNvSpPr/>
          <p:nvPr/>
        </p:nvSpPr>
        <p:spPr>
          <a:xfrm flipV="1">
            <a:off x="6948158" y="4523998"/>
            <a:ext cx="2080095" cy="1775276"/>
          </a:xfrm>
          <a:prstGeom prst="bentUpArrow">
            <a:avLst>
              <a:gd name="adj1" fmla="val 8048"/>
              <a:gd name="adj2" fmla="val 14894"/>
              <a:gd name="adj3" fmla="val 1587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2462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6EDC-E487-675A-C724-E8E79C4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777239"/>
          </a:xfrm>
        </p:spPr>
        <p:txBody>
          <a:bodyPr>
            <a:normAutofit fontScale="90000"/>
          </a:bodyPr>
          <a:lstStyle/>
          <a:p>
            <a:r>
              <a:rPr lang="en-VN" sz="4800" dirty="0"/>
              <a:t>XÂY DỰNG ACCOUNT 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A338F-398F-63AC-AC61-5CBDB0B9DD7F}"/>
              </a:ext>
            </a:extLst>
          </p:cNvPr>
          <p:cNvSpPr txBox="1"/>
          <p:nvPr/>
        </p:nvSpPr>
        <p:spPr>
          <a:xfrm>
            <a:off x="1027416" y="146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FCC660-65E2-9A9E-311A-EE8C9BF412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066802"/>
            <a:ext cx="12191998" cy="472439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phương thức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(Tương tự như VicemMVC: </a:t>
            </a:r>
            <a:r>
              <a:rPr lang="vi-VN" sz="3600" dirty="0">
                <a:solidFill>
                  <a:srgbClr val="00B050"/>
                </a:solidFill>
              </a:rPr>
              <a:t>UserName, Password, ConfirmPassword, FullName)</a:t>
            </a:r>
          </a:p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phương thức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(Tương tự như VicemMVC: </a:t>
            </a:r>
            <a:r>
              <a:rPr lang="vi-VN" sz="3600" dirty="0">
                <a:solidFill>
                  <a:srgbClr val="00B050"/>
                </a:solidFill>
              </a:rPr>
              <a:t>UserName, Password, RememberMe)</a:t>
            </a:r>
          </a:p>
          <a:p>
            <a:pPr>
              <a:buFontTx/>
              <a:buChar char="-"/>
            </a:pPr>
            <a:r>
              <a:rPr lang="vi-V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phương thức </a:t>
            </a:r>
            <a:r>
              <a:rPr lang="vi-V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endParaRPr lang="vi-V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VN" sz="3600" dirty="0"/>
          </a:p>
        </p:txBody>
      </p:sp>
    </p:spTree>
    <p:extLst>
      <p:ext uri="{BB962C8B-B14F-4D97-AF65-F5344CB8AC3E}">
        <p14:creationId xmlns:p14="http://schemas.microsoft.com/office/powerpoint/2010/main" val="786040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30980</TotalTime>
  <Words>2188</Words>
  <Application>Microsoft Macintosh PowerPoint</Application>
  <PresentationFormat>Widescreen</PresentationFormat>
  <Paragraphs>277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Times New Roman</vt:lpstr>
      <vt:lpstr>Wingdings</vt:lpstr>
      <vt:lpstr>Office Theme</vt:lpstr>
      <vt:lpstr>BẢO MẬT VÀ TỐI ƯU ỨNG DỤNG WEB .NET</vt:lpstr>
      <vt:lpstr>CÁC NỘI DUNG CHÍNH</vt:lpstr>
      <vt:lpstr>I. CÁC KIẾN TRÚC PHẦN MỀM</vt:lpstr>
      <vt:lpstr>PowerPoint Presentation</vt:lpstr>
      <vt:lpstr>PowerPoint Presentation</vt:lpstr>
      <vt:lpstr>II. XÁC THỰC NGƯỜI DÙNG</vt:lpstr>
      <vt:lpstr>I. XÁC THỰC NGƯỜI DÙNG</vt:lpstr>
      <vt:lpstr>5. XÂY DỰNG CHỨC NĂNG REGISTER, LOGIN, LOGOUT</vt:lpstr>
      <vt:lpstr>XÂY DỰNG ACCOUNT CONTROLLER</vt:lpstr>
      <vt:lpstr>Xây dựng phương thức Register</vt:lpstr>
      <vt:lpstr>Xây dựng phương thức Register</vt:lpstr>
      <vt:lpstr>Xây dựng phương thức Register</vt:lpstr>
      <vt:lpstr>Xây dựng phương thức Register</vt:lpstr>
      <vt:lpstr>Xây dựng phương thức Register</vt:lpstr>
      <vt:lpstr>Xây dựng phương thức Register</vt:lpstr>
      <vt:lpstr>Xây dựng phương thức Logout</vt:lpstr>
      <vt:lpstr>Xây dựng phương thức Login</vt:lpstr>
      <vt:lpstr>Xây dựng phương thức Login</vt:lpstr>
      <vt:lpstr>Xây dựng phương thức Login</vt:lpstr>
      <vt:lpstr>XÁC THỰC NGƯỜI DÙNG TRÊN REACT</vt:lpstr>
      <vt:lpstr>Cài đặt các package cần thiết và cấu hình</vt:lpstr>
      <vt:lpstr>Cài đặt các package cần thiết và cấu hình</vt:lpstr>
      <vt:lpstr>Xây dựng thanh điều hướng</vt:lpstr>
      <vt:lpstr>Xây dựng thanh điều hướng</vt:lpstr>
      <vt:lpstr>Xây dựng thanh điều hướng</vt:lpstr>
      <vt:lpstr>Xây dựng thanh điều hướng</vt:lpstr>
      <vt:lpstr>Xác thực người dùng</vt:lpstr>
      <vt:lpstr>Xác thực người dùng</vt:lpstr>
      <vt:lpstr>Xác thực người dùng</vt:lpstr>
      <vt:lpstr>Xác thực người dùng</vt:lpstr>
      <vt:lpstr>Xác thực người dùng</vt:lpstr>
      <vt:lpstr>Xác thực người dùng</vt:lpstr>
      <vt:lpstr>Xác thực người dùng</vt:lpstr>
      <vt:lpstr>Xác thực người dùng</vt:lpstr>
      <vt:lpstr>6. XÁC THỰC NGƯỜI DÙNG VỚI JWT</vt:lpstr>
      <vt:lpstr>GIỚI THIỆU VỀ JWT</vt:lpstr>
      <vt:lpstr>TÍCH HỢP JWT TRÊN WEB API</vt:lpstr>
      <vt:lpstr>Cấu hình file appsetting.json</vt:lpstr>
      <vt:lpstr>Cấu hình file Program.cs</vt:lpstr>
      <vt:lpstr>Cấu hình file Program.cs</vt:lpstr>
      <vt:lpstr>Cấu hình file Program.cs</vt:lpstr>
      <vt:lpstr>Cấu hình AccountController</vt:lpstr>
      <vt:lpstr>Cấu hình AccountController</vt:lpstr>
      <vt:lpstr>Cấu hình AccountController</vt:lpstr>
      <vt:lpstr>Cấu hình AccountController</vt:lpstr>
      <vt:lpstr>Thử nghiệm JWT trên web API</vt:lpstr>
      <vt:lpstr>Cấu hình file appsetting.json</vt:lpstr>
      <vt:lpstr>Thử nghiệm JWT trên web API</vt:lpstr>
      <vt:lpstr>Cấu hình file Program.cs</vt:lpstr>
      <vt:lpstr>Cấu hình file Program.cs</vt:lpstr>
      <vt:lpstr>Thử nghiệm JWT trên web API</vt:lpstr>
      <vt:lpstr>Thử nghiệm JWT trên web API</vt:lpstr>
      <vt:lpstr>Thử nghiệm JWT trên web API</vt:lpstr>
      <vt:lpstr>Cấu hình AccountController</vt:lpstr>
      <vt:lpstr>XÁC THỰC NGƯỜI DÙNG VỚI JWT TRÊN REACT</vt:lpstr>
      <vt:lpstr>Cấu hình file App.js</vt:lpstr>
      <vt:lpstr>Cấu hình file Menu.js</vt:lpstr>
      <vt:lpstr>Cấu hình file LoginModal.js</vt:lpstr>
      <vt:lpstr>Thử nghiệm JWT trên React</vt:lpstr>
      <vt:lpstr>Thử nghiệm JWT trên React</vt:lpstr>
      <vt:lpstr>Thử nghiệm JWT trên React</vt:lpstr>
      <vt:lpstr>III. PHÂN QUYỀN NGƯỜI DÙNG</vt:lpstr>
      <vt:lpstr>1. Xây dựng chức năng quản lý Role</vt:lpstr>
      <vt:lpstr>1. Xây dựng chức năng quản lý Role</vt:lpstr>
      <vt:lpstr>2. Xây dựng chức năng quản lý Permission</vt:lpstr>
      <vt:lpstr>2. Xây dựng chức năng quản lý Permission</vt:lpstr>
      <vt:lpstr>2. Xây dựng chức năng quản lý Permission</vt:lpstr>
      <vt:lpstr>2. Xây dựng chức năng quản lý Permission</vt:lpstr>
      <vt:lpstr>3. Xây dựng chức năng quản lý Role theo User</vt:lpstr>
      <vt:lpstr>3. Xây dựng chức năng quản lý Role theo User</vt:lpstr>
      <vt:lpstr>3. Xây dựng chức năng quản lý Role theo User</vt:lpstr>
      <vt:lpstr>3. Xây dựng chức năng quản lý Role theo User</vt:lpstr>
      <vt:lpstr>4. Xây dựng chức năng xác thực người dùng với Role</vt:lpstr>
      <vt:lpstr>4. Xây dựng chức năng xác thực người dùng với Role</vt:lpstr>
      <vt:lpstr>4. Xây dựng chức năng xác thực người dùng với Role</vt:lpstr>
      <vt:lpstr>4. Xây dựng chức năng xác thực người dùng với Role</vt:lpstr>
      <vt:lpstr>4. Xây dựng chức năng xác thực người dùng với Role</vt:lpstr>
      <vt:lpstr>5. Xây dựng chức năng xác thực người dùng với Claim</vt:lpstr>
      <vt:lpstr>5. Xây dựng chức năng xác thực người dùng với Claim</vt:lpstr>
      <vt:lpstr>6. Sử dụng Refresh Token</vt:lpstr>
      <vt:lpstr>6. Sử dụng Refresh Token</vt:lpstr>
      <vt:lpstr>6. Sử dụng Refresh Token</vt:lpstr>
      <vt:lpstr>6. Sử dụng Refresh Token</vt:lpstr>
      <vt:lpstr>6. Sử dụng Refresh Token</vt:lpstr>
      <vt:lpstr>6. Sử dụng Refresh Token</vt:lpstr>
      <vt:lpstr>6. Sử dụng Refresh Token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Hướng dẫn kết nối với cơ sở dữ liệu</dc:title>
  <dc:creator>Pham Quang Hien</dc:creator>
  <cp:lastModifiedBy>Pham Quang Hien</cp:lastModifiedBy>
  <cp:revision>949</cp:revision>
  <dcterms:created xsi:type="dcterms:W3CDTF">2022-10-05T04:04:12Z</dcterms:created>
  <dcterms:modified xsi:type="dcterms:W3CDTF">2024-07-15T08:59:29Z</dcterms:modified>
</cp:coreProperties>
</file>